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714" autoAdjust="0"/>
  </p:normalViewPr>
  <p:slideViewPr>
    <p:cSldViewPr snapToGrid="0" snapToObjects="1">
      <p:cViewPr>
        <p:scale>
          <a:sx n="80" d="100"/>
          <a:sy n="80" d="100"/>
        </p:scale>
        <p:origin x="989" y="-2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915193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465007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nigdha1078/Python-Data-Science/blob/main/Data_Webscrap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nigdha1078/Python-Data-Science/blob/main/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Snigdha1078/Python-Data-Science/blob/main/Data_Visualization.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Snigdha1078/Python-Data-Science/blob/main/EDA_with_SQL.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nigdha1078/Python-Data-Science/blob/main/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nigdha1078/Python-Data-Scienc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nigdha1078/Python-Data-Science/blob/main/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slide" Target="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nigdha1078/Python-Data-Science/blob/main/spacex-data-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1200329"/>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Snigdha </a:t>
            </a:r>
            <a:r>
              <a:rPr lang="en-US" dirty="0" err="1">
                <a:solidFill>
                  <a:schemeClr val="bg2"/>
                </a:solidFill>
                <a:latin typeface="Abadi"/>
                <a:ea typeface="SF Pro" pitchFamily="2" charset="0"/>
                <a:cs typeface="SF Pro" pitchFamily="2" charset="0"/>
              </a:rPr>
              <a:t>Kinattamittathu</a:t>
            </a:r>
            <a:r>
              <a:rPr lang="en-US" dirty="0">
                <a:solidFill>
                  <a:schemeClr val="bg2"/>
                </a:solidFill>
                <a:latin typeface="Abadi"/>
                <a:ea typeface="SF Pro" pitchFamily="2" charset="0"/>
                <a:cs typeface="SF Pro" pitchFamily="2" charset="0"/>
              </a:rPr>
              <a:t> Narayanan</a:t>
            </a:r>
          </a:p>
          <a:p>
            <a:r>
              <a:rPr lang="en-US" dirty="0">
                <a:solidFill>
                  <a:schemeClr val="bg2"/>
                </a:solidFill>
                <a:latin typeface="Abadi" panose="020B0604020104020204" pitchFamily="34" charset="0"/>
                <a:ea typeface="SF Pro" pitchFamily="2" charset="0"/>
                <a:cs typeface="SF Pro" pitchFamily="2" charset="0"/>
              </a:rPr>
              <a:t>18-01-2022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Few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Data was also available in Wikipedia. </a:t>
            </a:r>
          </a:p>
          <a:p>
            <a:pPr>
              <a:lnSpc>
                <a:spcPct val="100000"/>
              </a:lnSpc>
              <a:spcBef>
                <a:spcPts val="1400"/>
              </a:spcBef>
            </a:pPr>
            <a:r>
              <a:rPr lang="en-US" sz="2200" dirty="0">
                <a:solidFill>
                  <a:schemeClr val="accent3">
                    <a:lumMod val="25000"/>
                  </a:schemeClr>
                </a:solidFill>
                <a:latin typeface="Abadi"/>
              </a:rPr>
              <a:t>It was extracted using Web Scrapping. The process is explained in the flow chart.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was used to do the process.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 </a:t>
            </a:r>
            <a:r>
              <a:rPr lang="en-IN" sz="1600" dirty="0">
                <a:hlinkClick r:id="rId3"/>
              </a:rPr>
              <a:t>Python-Data-Science/</a:t>
            </a:r>
            <a:r>
              <a:rPr lang="en-IN" sz="1600" dirty="0" err="1">
                <a:hlinkClick r:id="rId3"/>
              </a:rPr>
              <a:t>Data_Webscrapping.ipynb</a:t>
            </a:r>
            <a:r>
              <a:rPr lang="en-IN" sz="1600" dirty="0">
                <a:hlinkClick r:id="rId3"/>
              </a:rPr>
              <a:t> at main · Snigdha1078/Python-Data-Science · GitHub</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kumimoji="0" lang="en-US" altLang="en-US" sz="2800" b="1" i="0" u="none" strike="noStrike" cap="none" normalizeH="0" baseline="0" dirty="0">
                <a:ln>
                  <a:noFill/>
                </a:ln>
                <a:solidFill>
                  <a:schemeClr val="tx1"/>
                </a:solidFill>
                <a:effectLst/>
                <a:latin typeface="-apple-system"/>
              </a:rPr>
              <a:t> </a:t>
            </a:r>
            <a:endParaRPr lang="en-US" dirty="0">
              <a:cs typeface="Calibri"/>
            </a:endParaRPr>
          </a:p>
        </p:txBody>
      </p:sp>
      <p:sp>
        <p:nvSpPr>
          <p:cNvPr id="7" name="Rectangle: Rounded Corners 6">
            <a:extLst>
              <a:ext uri="{FF2B5EF4-FFF2-40B4-BE49-F238E27FC236}">
                <a16:creationId xmlns:a16="http://schemas.microsoft.com/office/drawing/2014/main" id="{678C31D7-C184-9A88-E692-2672EC968B8A}"/>
              </a:ext>
            </a:extLst>
          </p:cNvPr>
          <p:cNvSpPr/>
          <p:nvPr/>
        </p:nvSpPr>
        <p:spPr>
          <a:xfrm>
            <a:off x="7386070" y="1782796"/>
            <a:ext cx="2041452" cy="887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400" b="1" i="0" dirty="0">
                <a:effectLst/>
                <a:latin typeface="-apple-system"/>
              </a:rPr>
              <a:t>Request the Falcon9 Launch Wiki page from its URL</a:t>
            </a:r>
          </a:p>
        </p:txBody>
      </p:sp>
      <p:sp>
        <p:nvSpPr>
          <p:cNvPr id="8" name="Rectangle: Rounded Corners 7">
            <a:extLst>
              <a:ext uri="{FF2B5EF4-FFF2-40B4-BE49-F238E27FC236}">
                <a16:creationId xmlns:a16="http://schemas.microsoft.com/office/drawing/2014/main" id="{F29DBD9A-C70D-9E1A-89B9-222E4E5A68DB}"/>
              </a:ext>
            </a:extLst>
          </p:cNvPr>
          <p:cNvSpPr/>
          <p:nvPr/>
        </p:nvSpPr>
        <p:spPr>
          <a:xfrm>
            <a:off x="7421525" y="3036877"/>
            <a:ext cx="2041452" cy="887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Create a </a:t>
            </a:r>
            <a:r>
              <a:rPr lang="en-IN" sz="1400" dirty="0" err="1"/>
              <a:t>BeautifulSoup</a:t>
            </a:r>
            <a:r>
              <a:rPr lang="en-IN" sz="1400" dirty="0"/>
              <a:t> object</a:t>
            </a:r>
          </a:p>
        </p:txBody>
      </p:sp>
      <p:sp>
        <p:nvSpPr>
          <p:cNvPr id="9" name="Rectangle: Rounded Corners 8">
            <a:extLst>
              <a:ext uri="{FF2B5EF4-FFF2-40B4-BE49-F238E27FC236}">
                <a16:creationId xmlns:a16="http://schemas.microsoft.com/office/drawing/2014/main" id="{B0BE1F40-5130-6711-C7B3-8AD16BAE5F91}"/>
              </a:ext>
            </a:extLst>
          </p:cNvPr>
          <p:cNvSpPr/>
          <p:nvPr/>
        </p:nvSpPr>
        <p:spPr>
          <a:xfrm>
            <a:off x="7499471" y="4352069"/>
            <a:ext cx="2041452" cy="887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400" b="1" i="0" dirty="0">
                <a:effectLst/>
                <a:latin typeface="-apple-system"/>
              </a:rPr>
              <a:t>Extract all column/variable names from the HTML table header</a:t>
            </a:r>
          </a:p>
        </p:txBody>
      </p:sp>
      <p:sp>
        <p:nvSpPr>
          <p:cNvPr id="10" name="Rectangle: Rounded Corners 9">
            <a:extLst>
              <a:ext uri="{FF2B5EF4-FFF2-40B4-BE49-F238E27FC236}">
                <a16:creationId xmlns:a16="http://schemas.microsoft.com/office/drawing/2014/main" id="{171BF7A9-5D1B-70F2-29FE-0F2FF3554043}"/>
              </a:ext>
            </a:extLst>
          </p:cNvPr>
          <p:cNvSpPr/>
          <p:nvPr/>
        </p:nvSpPr>
        <p:spPr>
          <a:xfrm>
            <a:off x="7421525" y="5630610"/>
            <a:ext cx="2041452" cy="887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Parse the launch tables into a data frame.</a:t>
            </a:r>
          </a:p>
        </p:txBody>
      </p:sp>
      <p:sp>
        <p:nvSpPr>
          <p:cNvPr id="12" name="Arrow: Down 11">
            <a:extLst>
              <a:ext uri="{FF2B5EF4-FFF2-40B4-BE49-F238E27FC236}">
                <a16:creationId xmlns:a16="http://schemas.microsoft.com/office/drawing/2014/main" id="{A3FADBD9-BA0E-DB55-7D66-3393B44118AD}"/>
              </a:ext>
            </a:extLst>
          </p:cNvPr>
          <p:cNvSpPr/>
          <p:nvPr/>
        </p:nvSpPr>
        <p:spPr>
          <a:xfrm flipH="1">
            <a:off x="8328850" y="2685679"/>
            <a:ext cx="226802" cy="403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Down 12">
            <a:extLst>
              <a:ext uri="{FF2B5EF4-FFF2-40B4-BE49-F238E27FC236}">
                <a16:creationId xmlns:a16="http://schemas.microsoft.com/office/drawing/2014/main" id="{BF221C86-9CE6-E34E-C9BF-D5FC2EDE56B5}"/>
              </a:ext>
            </a:extLst>
          </p:cNvPr>
          <p:cNvSpPr/>
          <p:nvPr/>
        </p:nvSpPr>
        <p:spPr>
          <a:xfrm flipH="1">
            <a:off x="8293395" y="3923994"/>
            <a:ext cx="226802" cy="403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Down 13">
            <a:extLst>
              <a:ext uri="{FF2B5EF4-FFF2-40B4-BE49-F238E27FC236}">
                <a16:creationId xmlns:a16="http://schemas.microsoft.com/office/drawing/2014/main" id="{DB8EA353-EE2A-8900-767C-8FE5B2335187}"/>
              </a:ext>
            </a:extLst>
          </p:cNvPr>
          <p:cNvSpPr/>
          <p:nvPr/>
        </p:nvSpPr>
        <p:spPr>
          <a:xfrm flipH="1">
            <a:off x="8218993" y="5224586"/>
            <a:ext cx="226802" cy="403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599" cy="4351338"/>
          </a:xfrm>
          <a:prstGeom prst="rect">
            <a:avLst/>
          </a:prstGeom>
        </p:spPr>
        <p:txBody>
          <a:bodyPr/>
          <a:lstStyle/>
          <a:p>
            <a:r>
              <a:rPr lang="en-US" sz="2200" dirty="0">
                <a:solidFill>
                  <a:schemeClr val="accent3">
                    <a:lumMod val="25000"/>
                  </a:schemeClr>
                </a:solidFill>
                <a:latin typeface="Abadi" panose="020B0604020104020204" pitchFamily="34" charset="0"/>
              </a:rPr>
              <a:t>Exploratory Data Analysis (EDA) was done to find the patterns in the data and to find the required labels for model prediction.</a:t>
            </a:r>
          </a:p>
          <a:p>
            <a:r>
              <a:rPr lang="en-US" sz="2200" dirty="0">
                <a:solidFill>
                  <a:schemeClr val="accent3">
                    <a:lumMod val="25000"/>
                  </a:schemeClr>
                </a:solidFill>
                <a:latin typeface="Abadi" panose="020B0604020104020204" pitchFamily="34" charset="0"/>
              </a:rPr>
              <a:t>Then the launches per site, occurrences of each orbit and occurrences of mission outcome per orbit type were calculated. </a:t>
            </a:r>
          </a:p>
          <a:p>
            <a:r>
              <a:rPr lang="en-US" sz="2200" dirty="0">
                <a:solidFill>
                  <a:schemeClr val="accent3">
                    <a:lumMod val="25000"/>
                  </a:schemeClr>
                </a:solidFill>
                <a:latin typeface="Abadi" panose="020B0604020104020204" pitchFamily="34" charset="0"/>
              </a:rPr>
              <a:t>Finally, the landing outcome label was created from Outcome column.</a:t>
            </a:r>
          </a:p>
          <a:p>
            <a:pPr marL="0" indent="0">
              <a:buNone/>
            </a:pPr>
            <a:r>
              <a:rPr lang="en-US" sz="2200" dirty="0">
                <a:solidFill>
                  <a:schemeClr val="accent3">
                    <a:lumMod val="25000"/>
                  </a:schemeClr>
                </a:solidFill>
                <a:latin typeface="Abadi" panose="020B0604020104020204" pitchFamily="34" charset="0"/>
              </a:rPr>
              <a:t>  </a:t>
            </a:r>
          </a:p>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 </a:t>
            </a:r>
            <a:r>
              <a:rPr lang="en-IN" sz="1600" dirty="0">
                <a:hlinkClick r:id="rId3"/>
              </a:rPr>
              <a:t>Python-Data-Science/</a:t>
            </a:r>
            <a:r>
              <a:rPr lang="en-IN" sz="1600" dirty="0" err="1">
                <a:hlinkClick r:id="rId3"/>
              </a:rPr>
              <a:t>Data_wrangling.ipynb</a:t>
            </a:r>
            <a:r>
              <a:rPr lang="en-IN" sz="1600" dirty="0">
                <a:hlinkClick r:id="rId3"/>
              </a:rPr>
              <a:t> at main · Snigdha1078/Python-Data-Science · GitHub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angle: Rounded Corners 2">
            <a:extLst>
              <a:ext uri="{FF2B5EF4-FFF2-40B4-BE49-F238E27FC236}">
                <a16:creationId xmlns:a16="http://schemas.microsoft.com/office/drawing/2014/main" id="{E862DD1C-237E-38F8-0AF4-5D3888EEC13B}"/>
              </a:ext>
            </a:extLst>
          </p:cNvPr>
          <p:cNvSpPr/>
          <p:nvPr/>
        </p:nvSpPr>
        <p:spPr>
          <a:xfrm>
            <a:off x="1127051" y="3817088"/>
            <a:ext cx="1786270" cy="797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EDA</a:t>
            </a:r>
          </a:p>
        </p:txBody>
      </p:sp>
      <p:sp>
        <p:nvSpPr>
          <p:cNvPr id="6" name="Rectangle: Rounded Corners 5">
            <a:extLst>
              <a:ext uri="{FF2B5EF4-FFF2-40B4-BE49-F238E27FC236}">
                <a16:creationId xmlns:a16="http://schemas.microsoft.com/office/drawing/2014/main" id="{9E49B98C-74D8-13AB-3CEF-0CBFE5A4CB9C}"/>
              </a:ext>
            </a:extLst>
          </p:cNvPr>
          <p:cNvSpPr/>
          <p:nvPr/>
        </p:nvSpPr>
        <p:spPr>
          <a:xfrm>
            <a:off x="4097079" y="3817088"/>
            <a:ext cx="1786270" cy="797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Calculations</a:t>
            </a:r>
          </a:p>
        </p:txBody>
      </p:sp>
      <p:sp>
        <p:nvSpPr>
          <p:cNvPr id="7" name="Rectangle: Rounded Corners 6">
            <a:extLst>
              <a:ext uri="{FF2B5EF4-FFF2-40B4-BE49-F238E27FC236}">
                <a16:creationId xmlns:a16="http://schemas.microsoft.com/office/drawing/2014/main" id="{6BE02903-248C-EA59-6D77-05F643FCF2E4}"/>
              </a:ext>
            </a:extLst>
          </p:cNvPr>
          <p:cNvSpPr/>
          <p:nvPr/>
        </p:nvSpPr>
        <p:spPr>
          <a:xfrm>
            <a:off x="7392729" y="3817088"/>
            <a:ext cx="1786270" cy="797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Output Label Creation</a:t>
            </a:r>
          </a:p>
        </p:txBody>
      </p:sp>
      <p:sp>
        <p:nvSpPr>
          <p:cNvPr id="9" name="Arrow: Right 8">
            <a:extLst>
              <a:ext uri="{FF2B5EF4-FFF2-40B4-BE49-F238E27FC236}">
                <a16:creationId xmlns:a16="http://schemas.microsoft.com/office/drawing/2014/main" id="{792E97F0-53F4-759C-1AB5-A91DBDB66D74}"/>
              </a:ext>
            </a:extLst>
          </p:cNvPr>
          <p:cNvSpPr/>
          <p:nvPr/>
        </p:nvSpPr>
        <p:spPr>
          <a:xfrm>
            <a:off x="3157578" y="4091984"/>
            <a:ext cx="809048" cy="247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54C5364F-7999-B86A-7EEE-362137959E40}"/>
              </a:ext>
            </a:extLst>
          </p:cNvPr>
          <p:cNvSpPr/>
          <p:nvPr/>
        </p:nvSpPr>
        <p:spPr>
          <a:xfrm>
            <a:off x="6308653" y="4078693"/>
            <a:ext cx="809048" cy="247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gn="l"/>
            <a:endParaRPr lang="en-IN"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To explore data, scatterplots and </a:t>
            </a:r>
            <a:r>
              <a:rPr lang="en-US" sz="1800" b="0" i="0" u="none" strike="noStrike" baseline="0" dirty="0" err="1">
                <a:solidFill>
                  <a:srgbClr val="292929"/>
                </a:solidFill>
                <a:latin typeface="Abadi" panose="020B0604020104020204" pitchFamily="34" charset="0"/>
              </a:rPr>
              <a:t>barplotswere</a:t>
            </a:r>
            <a:r>
              <a:rPr lang="en-US" sz="1800" b="0" i="0" u="none" strike="noStrike" baseline="0" dirty="0">
                <a:solidFill>
                  <a:srgbClr val="292929"/>
                </a:solidFill>
                <a:latin typeface="Abadi" panose="020B0604020104020204" pitchFamily="34" charset="0"/>
              </a:rPr>
              <a:t> used to visualize the relationship between pair of features:</a:t>
            </a:r>
          </a:p>
          <a:p>
            <a:r>
              <a:rPr lang="en-US" sz="1800" b="0" i="0" u="none" strike="noStrike" baseline="0" dirty="0">
                <a:solidFill>
                  <a:srgbClr val="292929"/>
                </a:solidFill>
                <a:latin typeface="Arial" panose="020B0604020202020204" pitchFamily="34" charset="0"/>
              </a:rPr>
              <a:t>•</a:t>
            </a:r>
            <a:r>
              <a:rPr lang="en-US" sz="1800" b="0" i="0" u="none" strike="noStrike" baseline="0" dirty="0">
                <a:solidFill>
                  <a:srgbClr val="292929"/>
                </a:solidFill>
                <a:latin typeface="Abadi" panose="020B0604020104020204" pitchFamily="34" charset="0"/>
              </a:rPr>
              <a:t>Payload Mass X Flight Number, Launch Site X Flight Number, Launch Site X Payload Mass, Orbit and Flight Number, Payload and Orbit</a:t>
            </a:r>
          </a:p>
          <a:p>
            <a:endParaRPr lang="en-US" sz="1800" b="0" i="0" u="none" strike="noStrike" baseline="0" dirty="0">
              <a:solidFill>
                <a:srgbClr val="292929"/>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 </a:t>
            </a:r>
            <a:r>
              <a:rPr lang="en-IN" sz="1600" dirty="0">
                <a:hlinkClick r:id="rId4"/>
              </a:rPr>
              <a:t>Python-Data-Science/</a:t>
            </a:r>
            <a:r>
              <a:rPr lang="en-IN" sz="1600" dirty="0" err="1">
                <a:hlinkClick r:id="rId4"/>
              </a:rPr>
              <a:t>Data_Visualization.ipynb</a:t>
            </a:r>
            <a:r>
              <a:rPr lang="en-IN" sz="1600" dirty="0">
                <a:hlinkClick r:id="rId4"/>
              </a:rPr>
              <a:t> at main · Snigdha1078/Python-Data-Science · GitHub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70B2480A-E9CC-8F34-A682-A84AAD2AC90C}"/>
              </a:ext>
            </a:extLst>
          </p:cNvPr>
          <p:cNvPicPr>
            <a:picLocks noChangeAspect="1"/>
          </p:cNvPicPr>
          <p:nvPr/>
        </p:nvPicPr>
        <p:blipFill>
          <a:blip r:embed="rId5"/>
          <a:stretch>
            <a:fillRect/>
          </a:stretch>
        </p:blipFill>
        <p:spPr>
          <a:xfrm>
            <a:off x="875503" y="3429000"/>
            <a:ext cx="9294965" cy="177794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0650"/>
            <a:ext cx="11317215" cy="523875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SQL queries were performed, </a:t>
            </a:r>
          </a:p>
          <a:p>
            <a:pPr>
              <a:lnSpc>
                <a:spcPct val="100000"/>
              </a:lnSpc>
              <a:spcBef>
                <a:spcPts val="1400"/>
              </a:spcBef>
            </a:pPr>
            <a:r>
              <a:rPr lang="en-US" sz="1200" dirty="0">
                <a:solidFill>
                  <a:schemeClr val="accent3">
                    <a:lumMod val="25000"/>
                  </a:schemeClr>
                </a:solidFill>
                <a:latin typeface="Abadi" panose="020B0604020104020204" pitchFamily="34" charset="0"/>
              </a:rPr>
              <a:t>Connect to the DB</a:t>
            </a:r>
          </a:p>
          <a:p>
            <a:pPr>
              <a:lnSpc>
                <a:spcPct val="100000"/>
              </a:lnSpc>
              <a:spcBef>
                <a:spcPts val="1400"/>
              </a:spcBef>
            </a:pPr>
            <a:r>
              <a:rPr lang="en-US" sz="1200" dirty="0">
                <a:solidFill>
                  <a:schemeClr val="accent3">
                    <a:lumMod val="25000"/>
                  </a:schemeClr>
                </a:solidFill>
                <a:latin typeface="Abadi" panose="020B0604020104020204" pitchFamily="34" charset="0"/>
              </a:rPr>
              <a:t>Display the names of the unique launch sites in the space mission</a:t>
            </a:r>
          </a:p>
          <a:p>
            <a:pPr>
              <a:lnSpc>
                <a:spcPct val="100000"/>
              </a:lnSpc>
              <a:spcBef>
                <a:spcPts val="1400"/>
              </a:spcBef>
            </a:pPr>
            <a:r>
              <a:rPr lang="en-US" sz="1200" dirty="0">
                <a:solidFill>
                  <a:schemeClr val="accent3">
                    <a:lumMod val="25000"/>
                  </a:schemeClr>
                </a:solidFill>
                <a:latin typeface="Abadi" panose="020B0604020104020204" pitchFamily="34" charset="0"/>
              </a:rPr>
              <a:t>Display 5 records where launch sites begin with the string 'CCA’</a:t>
            </a:r>
          </a:p>
          <a:p>
            <a:pPr>
              <a:lnSpc>
                <a:spcPct val="100000"/>
              </a:lnSpc>
              <a:spcBef>
                <a:spcPts val="1400"/>
              </a:spcBef>
            </a:pPr>
            <a:r>
              <a:rPr lang="en-US" sz="1200" dirty="0">
                <a:solidFill>
                  <a:schemeClr val="accent3">
                    <a:lumMod val="25000"/>
                  </a:schemeClr>
                </a:solidFill>
                <a:latin typeface="Abadi" panose="020B0604020104020204" pitchFamily="34" charset="0"/>
              </a:rPr>
              <a:t>Calculate and display the total payload mass carried by boosters launched by NASA(CRS)</a:t>
            </a:r>
          </a:p>
          <a:p>
            <a:pPr>
              <a:lnSpc>
                <a:spcPct val="100000"/>
              </a:lnSpc>
              <a:spcBef>
                <a:spcPts val="1400"/>
              </a:spcBef>
            </a:pPr>
            <a:r>
              <a:rPr lang="en-US" sz="1200" dirty="0">
                <a:solidFill>
                  <a:schemeClr val="accent3">
                    <a:lumMod val="25000"/>
                  </a:schemeClr>
                </a:solidFill>
                <a:latin typeface="Abadi" panose="020B0604020104020204" pitchFamily="34" charset="0"/>
              </a:rPr>
              <a:t>Average payload mass carried by booster version F9 v1.1</a:t>
            </a:r>
          </a:p>
          <a:p>
            <a:pPr>
              <a:lnSpc>
                <a:spcPct val="100000"/>
              </a:lnSpc>
              <a:spcBef>
                <a:spcPts val="1400"/>
              </a:spcBef>
            </a:pPr>
            <a:r>
              <a:rPr lang="en-US" sz="1200" dirty="0">
                <a:solidFill>
                  <a:schemeClr val="accent3">
                    <a:lumMod val="25000"/>
                  </a:schemeClr>
                </a:solidFill>
                <a:latin typeface="Abadi" panose="020B0604020104020204" pitchFamily="34" charset="0"/>
              </a:rPr>
              <a:t>List the date when the first successful landing outcome in ground pad was achieved</a:t>
            </a:r>
          </a:p>
          <a:p>
            <a:pPr>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a:lnSpc>
                <a:spcPct val="100000"/>
              </a:lnSpc>
              <a:spcBef>
                <a:spcPts val="1400"/>
              </a:spcBef>
            </a:pPr>
            <a:r>
              <a:rPr lang="en-US" sz="1200" dirty="0">
                <a:solidFill>
                  <a:schemeClr val="accent3">
                    <a:lumMod val="25000"/>
                  </a:schemeClr>
                </a:solidFill>
                <a:latin typeface="Abadi" panose="020B0604020104020204" pitchFamily="34" charset="0"/>
              </a:rPr>
              <a:t>List the total number of successful and failure mission outcomes</a:t>
            </a:r>
          </a:p>
          <a:p>
            <a:pPr algn="l"/>
            <a:r>
              <a:rPr lang="en-US" sz="1200" i="0" dirty="0">
                <a:solidFill>
                  <a:srgbClr val="000000"/>
                </a:solidFill>
                <a:effectLst/>
                <a:latin typeface="Abadi" panose="020B0604020104020204" pitchFamily="34" charset="0"/>
              </a:rPr>
              <a:t>List the names of the </a:t>
            </a:r>
            <a:r>
              <a:rPr lang="en-US" sz="1200" i="0" dirty="0" err="1">
                <a:solidFill>
                  <a:srgbClr val="000000"/>
                </a:solidFill>
                <a:effectLst/>
                <a:latin typeface="Abadi" panose="020B0604020104020204" pitchFamily="34" charset="0"/>
              </a:rPr>
              <a:t>booster_versions</a:t>
            </a:r>
            <a:r>
              <a:rPr lang="en-US" sz="1200" i="0" dirty="0">
                <a:solidFill>
                  <a:srgbClr val="000000"/>
                </a:solidFill>
                <a:effectLst/>
                <a:latin typeface="Abadi" panose="020B0604020104020204" pitchFamily="34" charset="0"/>
              </a:rPr>
              <a:t> which have carried the maximum payload mass. Use a subquery</a:t>
            </a:r>
          </a:p>
          <a:p>
            <a:r>
              <a:rPr lang="en-US" sz="1200" b="0" i="0" dirty="0">
                <a:solidFill>
                  <a:srgbClr val="000000"/>
                </a:solidFill>
                <a:effectLst/>
                <a:latin typeface="Abadi" panose="020B0604020104020204" pitchFamily="34" charset="0"/>
              </a:rPr>
              <a:t>List the failed </a:t>
            </a:r>
            <a:r>
              <a:rPr lang="en-US" sz="1200" b="0" i="0" dirty="0" err="1">
                <a:solidFill>
                  <a:srgbClr val="000000"/>
                </a:solidFill>
                <a:effectLst/>
                <a:latin typeface="Abadi" panose="020B0604020104020204" pitchFamily="34" charset="0"/>
              </a:rPr>
              <a:t>landing_outcomes</a:t>
            </a:r>
            <a:r>
              <a:rPr lang="en-US" sz="1200" b="0" i="0" dirty="0">
                <a:solidFill>
                  <a:srgbClr val="000000"/>
                </a:solidFill>
                <a:effectLst/>
                <a:latin typeface="Abadi" panose="020B0604020104020204" pitchFamily="34" charset="0"/>
              </a:rPr>
              <a:t> in drone ship, their booster versions, and launch site names for in year 2015</a:t>
            </a:r>
          </a:p>
          <a:p>
            <a:r>
              <a:rPr lang="en-US" sz="1600" dirty="0">
                <a:solidFill>
                  <a:srgbClr val="000000"/>
                </a:solidFill>
                <a:latin typeface="Abadi" panose="020B0604020104020204" pitchFamily="34" charset="0"/>
              </a:rPr>
              <a:t> </a:t>
            </a:r>
            <a:r>
              <a:rPr lang="en-US" sz="1200" b="0" i="0" dirty="0">
                <a:solidFill>
                  <a:srgbClr val="000000"/>
                </a:solidFill>
                <a:effectLst/>
                <a:latin typeface="-apple-system"/>
              </a:rPr>
              <a:t>Rank the count of landing outcomes (such as Failure (drone ship) or Success (ground pad)) between the date 2010-06-04 and 2017-03-20, in descending order</a:t>
            </a:r>
            <a:endParaRPr lang="en-US" sz="1200" b="0" i="0" dirty="0">
              <a:solidFill>
                <a:srgbClr val="000000"/>
              </a:solidFill>
              <a:effectLst/>
              <a:latin typeface="Abadi" panose="020B0604020104020204" pitchFamily="34" charset="0"/>
            </a:endParaRPr>
          </a:p>
          <a:p>
            <a:pPr marL="0" indent="0">
              <a:buNone/>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 </a:t>
            </a:r>
            <a:r>
              <a:rPr lang="en-IN" sz="1400" dirty="0">
                <a:hlinkClick r:id="rId4"/>
              </a:rPr>
              <a:t>Python-Data-Science/</a:t>
            </a:r>
            <a:r>
              <a:rPr lang="en-IN" sz="1400" dirty="0" err="1">
                <a:hlinkClick r:id="rId4"/>
              </a:rPr>
              <a:t>EDA_with_SQL.ipynb</a:t>
            </a:r>
            <a:r>
              <a:rPr lang="en-IN" sz="1400" dirty="0">
                <a:hlinkClick r:id="rId4"/>
              </a:rPr>
              <a:t> at main · Snigdha1078/Python-Data-Science · GitHub</a:t>
            </a:r>
            <a:endParaRPr lang="en-US" sz="14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0549" y="1615714"/>
            <a:ext cx="11020425" cy="4351338"/>
          </a:xfrm>
          <a:prstGeom prst="rect">
            <a:avLst/>
          </a:prstGeom>
        </p:spPr>
        <p:txBody>
          <a:bodyPr>
            <a:normAutofit/>
          </a:bodyPr>
          <a:lstStyle/>
          <a:p>
            <a:pPr algn="l"/>
            <a:endParaRPr lang="en-IN" sz="1800" b="0" i="0" u="none" strike="noStrike" baseline="0" dirty="0">
              <a:solidFill>
                <a:srgbClr val="000000"/>
              </a:solidFill>
              <a:latin typeface="Arial" panose="020B0604020202020204" pitchFamily="34" charset="0"/>
            </a:endParaRPr>
          </a:p>
          <a:p>
            <a:r>
              <a:rPr lang="en-US" sz="1800" b="0" i="0" u="none" strike="noStrike" baseline="0" dirty="0">
                <a:solidFill>
                  <a:srgbClr val="292929"/>
                </a:solidFill>
                <a:latin typeface="Abadi" panose="020B0604020104020204" pitchFamily="34" charset="0"/>
              </a:rPr>
              <a:t>Markers, circles, lines and marker clusters were used with Folium Maps</a:t>
            </a:r>
          </a:p>
          <a:p>
            <a:r>
              <a:rPr lang="en-US" sz="1800" b="0" i="0" u="none" strike="noStrike" baseline="0" dirty="0">
                <a:solidFill>
                  <a:srgbClr val="292929"/>
                </a:solidFill>
                <a:latin typeface="Abadi" panose="020B0604020104020204" pitchFamily="34" charset="0"/>
              </a:rPr>
              <a:t>Markers indicate points like launch sites;</a:t>
            </a:r>
          </a:p>
          <a:p>
            <a:r>
              <a:rPr lang="en-US" sz="1800" b="0" i="0" u="none" strike="noStrike" baseline="0" dirty="0">
                <a:solidFill>
                  <a:srgbClr val="292929"/>
                </a:solidFill>
                <a:latin typeface="Abadi" panose="020B0604020104020204" pitchFamily="34" charset="0"/>
              </a:rPr>
              <a:t>Circles indicate highlighted areas around specific coordinates, like NASA Johnson Space Center;</a:t>
            </a:r>
          </a:p>
          <a:p>
            <a:r>
              <a:rPr lang="en-US" sz="1800" b="0" i="0" u="none" strike="noStrike" baseline="0" dirty="0">
                <a:solidFill>
                  <a:srgbClr val="292929"/>
                </a:solidFill>
                <a:latin typeface="Abadi" panose="020B0604020104020204" pitchFamily="34" charset="0"/>
              </a:rPr>
              <a:t>Marker clusters indicates groups of events in each coordinate, like launches in a launch site; and</a:t>
            </a:r>
          </a:p>
          <a:p>
            <a:r>
              <a:rPr lang="en-US" sz="1800" b="0" i="0" u="none" strike="noStrike" baseline="0" dirty="0">
                <a:solidFill>
                  <a:srgbClr val="292929"/>
                </a:solidFill>
                <a:latin typeface="Abadi" panose="020B0604020104020204" pitchFamily="34" charset="0"/>
              </a:rPr>
              <a:t>Lines are used to indicate distances between two coordinates.</a:t>
            </a:r>
          </a:p>
          <a:p>
            <a:endParaRPr lang="en-US" dirty="0"/>
          </a:p>
          <a:p>
            <a:r>
              <a:rPr lang="en-US" dirty="0" err="1"/>
              <a:t>Github</a:t>
            </a:r>
            <a:r>
              <a:rPr lang="en-US" dirty="0"/>
              <a:t> Link - </a:t>
            </a:r>
            <a:r>
              <a:rPr lang="en-IN" dirty="0">
                <a:hlinkClick r:id="rId3"/>
              </a:rPr>
              <a:t>Python-Data-Science/</a:t>
            </a:r>
            <a:r>
              <a:rPr lang="en-IN" dirty="0" err="1">
                <a:hlinkClick r:id="rId3"/>
              </a:rPr>
              <a:t>Dashboard.ipynb</a:t>
            </a:r>
            <a:r>
              <a:rPr lang="en-IN" dirty="0">
                <a:hlinkClick r:id="rId3"/>
              </a:rPr>
              <a:t> at main · Snigdha1078/Python-Data-Science · GitHub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1800" b="0" i="0" u="none" strike="noStrike" baseline="0" dirty="0">
                <a:solidFill>
                  <a:srgbClr val="292929"/>
                </a:solidFill>
                <a:latin typeface="Abadi" panose="020B0604020104020204" pitchFamily="34" charset="0"/>
              </a:rPr>
              <a:t>The following graphs and plots were used to visualize data</a:t>
            </a:r>
          </a:p>
          <a:p>
            <a:pPr marL="342900" indent="-342900">
              <a:buFont typeface="+mj-lt"/>
              <a:buAutoNum type="arabicPeriod"/>
            </a:pPr>
            <a:r>
              <a:rPr lang="en-US" sz="1800" b="0" i="0" u="none" strike="noStrike" baseline="0" dirty="0">
                <a:solidFill>
                  <a:srgbClr val="292929"/>
                </a:solidFill>
                <a:latin typeface="Abadi" panose="020B0604020104020204" pitchFamily="34" charset="0"/>
              </a:rPr>
              <a:t>   Percentage of launches by site</a:t>
            </a:r>
          </a:p>
          <a:p>
            <a:pPr marL="342900" indent="-342900">
              <a:buFont typeface="+mj-lt"/>
              <a:buAutoNum type="arabicPeriod"/>
            </a:pPr>
            <a:r>
              <a:rPr lang="en-IN" sz="1800" b="0" i="0" u="none" strike="noStrike" baseline="0" dirty="0">
                <a:solidFill>
                  <a:srgbClr val="292929"/>
                </a:solidFill>
                <a:latin typeface="Abadi" panose="020B0604020104020204" pitchFamily="34" charset="0"/>
              </a:rPr>
              <a:t>   Payload range</a:t>
            </a:r>
          </a:p>
          <a:p>
            <a:r>
              <a:rPr lang="en-US" sz="1800" b="0" i="0" u="none" strike="noStrike" baseline="0" dirty="0">
                <a:solidFill>
                  <a:srgbClr val="292929"/>
                </a:solidFill>
                <a:latin typeface="Abadi" panose="020B0604020104020204" pitchFamily="34" charset="0"/>
              </a:rPr>
              <a:t>This combination allowed to quickly analyze the relation between payloads and launch sites, helping to identify where is best place to launch according to payloads</a:t>
            </a:r>
            <a:r>
              <a:rPr lang="en-US" sz="2200" dirty="0">
                <a:solidFill>
                  <a:schemeClr val="accent3">
                    <a:lumMod val="25000"/>
                  </a:schemeClr>
                </a:solidFill>
                <a:latin typeface="Abadi" panose="020B0604020104020204" pitchFamily="34" charset="0"/>
              </a:rPr>
              <a:t>.</a:t>
            </a:r>
            <a:endParaRPr lang="en-US" sz="1800" b="0" i="0" u="none" strike="noStrike" baseline="0" dirty="0">
              <a:solidFill>
                <a:srgbClr val="292929"/>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 </a:t>
            </a:r>
            <a:r>
              <a:rPr lang="en-IN" sz="1600" dirty="0">
                <a:hlinkClick r:id="rId3"/>
              </a:rPr>
              <a:t>Python-Data-Science/spacex_dash_app.py at main · Snigdha1078/Python-Data-Science · GitHub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classification models were compared: logistic regression, support vector machine, decision tree and k nearest neighbors.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 </a:t>
            </a:r>
            <a:r>
              <a:rPr lang="en-IN" sz="1600" dirty="0">
                <a:hlinkClick r:id="rId3"/>
              </a:rPr>
              <a:t>Python-Data-Science/</a:t>
            </a:r>
            <a:r>
              <a:rPr lang="en-IN" sz="1600" dirty="0" err="1">
                <a:hlinkClick r:id="rId3"/>
              </a:rPr>
              <a:t>SpaceX_Machine_Learning_Prediction.ipynb</a:t>
            </a:r>
            <a:r>
              <a:rPr lang="en-IN" sz="1600" dirty="0">
                <a:hlinkClick r:id="rId3"/>
              </a:rPr>
              <a:t> at main · Snigdha1078/Python-Data-Science · GitHub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Rounded Corners 1">
            <a:extLst>
              <a:ext uri="{FF2B5EF4-FFF2-40B4-BE49-F238E27FC236}">
                <a16:creationId xmlns:a16="http://schemas.microsoft.com/office/drawing/2014/main" id="{991E968E-B9AF-F47B-98B7-2594221FE825}"/>
              </a:ext>
            </a:extLst>
          </p:cNvPr>
          <p:cNvSpPr/>
          <p:nvPr/>
        </p:nvSpPr>
        <p:spPr>
          <a:xfrm>
            <a:off x="933450" y="3190874"/>
            <a:ext cx="1733550" cy="1133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 Preparation and </a:t>
            </a:r>
            <a:r>
              <a:rPr lang="en-IN" dirty="0" err="1"/>
              <a:t>Standarization</a:t>
            </a:r>
            <a:endParaRPr lang="en-IN" dirty="0"/>
          </a:p>
        </p:txBody>
      </p:sp>
      <p:sp>
        <p:nvSpPr>
          <p:cNvPr id="6" name="Rectangle: Rounded Corners 5">
            <a:extLst>
              <a:ext uri="{FF2B5EF4-FFF2-40B4-BE49-F238E27FC236}">
                <a16:creationId xmlns:a16="http://schemas.microsoft.com/office/drawing/2014/main" id="{7A0148DE-85CB-BFC2-33FB-48AD03D0B311}"/>
              </a:ext>
            </a:extLst>
          </p:cNvPr>
          <p:cNvSpPr/>
          <p:nvPr/>
        </p:nvSpPr>
        <p:spPr>
          <a:xfrm>
            <a:off x="4294260" y="3190875"/>
            <a:ext cx="1916039" cy="1133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Test Each models with hyperparameter tuning</a:t>
            </a:r>
          </a:p>
        </p:txBody>
      </p:sp>
      <p:sp>
        <p:nvSpPr>
          <p:cNvPr id="7" name="Rectangle: Rounded Corners 6">
            <a:extLst>
              <a:ext uri="{FF2B5EF4-FFF2-40B4-BE49-F238E27FC236}">
                <a16:creationId xmlns:a16="http://schemas.microsoft.com/office/drawing/2014/main" id="{D61FC983-E404-9625-4BC7-904598A704C6}"/>
              </a:ext>
            </a:extLst>
          </p:cNvPr>
          <p:cNvSpPr/>
          <p:nvPr/>
        </p:nvSpPr>
        <p:spPr>
          <a:xfrm>
            <a:off x="7655072" y="3190875"/>
            <a:ext cx="1733550" cy="1133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Comparing each models results</a:t>
            </a:r>
          </a:p>
        </p:txBody>
      </p:sp>
      <p:sp>
        <p:nvSpPr>
          <p:cNvPr id="8" name="Arrow: Right 7">
            <a:extLst>
              <a:ext uri="{FF2B5EF4-FFF2-40B4-BE49-F238E27FC236}">
                <a16:creationId xmlns:a16="http://schemas.microsoft.com/office/drawing/2014/main" id="{F776E4AA-31A7-693B-AF56-57E7243CBF38}"/>
              </a:ext>
            </a:extLst>
          </p:cNvPr>
          <p:cNvSpPr/>
          <p:nvPr/>
        </p:nvSpPr>
        <p:spPr>
          <a:xfrm>
            <a:off x="2830441" y="3429000"/>
            <a:ext cx="1208160" cy="333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FF612696-6EE9-2D9E-C418-8FB298FFC571}"/>
              </a:ext>
            </a:extLst>
          </p:cNvPr>
          <p:cNvSpPr/>
          <p:nvPr/>
        </p:nvSpPr>
        <p:spPr>
          <a:xfrm>
            <a:off x="6283471" y="3429000"/>
            <a:ext cx="1371601" cy="333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740662"/>
            <a:ext cx="10444486" cy="5279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endParaRPr lang="en-IN" sz="1800" b="0" i="0" u="none" strike="noStrike" baseline="0" dirty="0">
              <a:solidFill>
                <a:srgbClr val="000000"/>
              </a:solidFill>
              <a:latin typeface="Arial" panose="020B0604020202020204" pitchFamily="34" charset="0"/>
            </a:endParaRPr>
          </a:p>
          <a:p>
            <a:r>
              <a:rPr lang="en-IN" sz="1800" b="0" i="0" u="none" strike="noStrike" baseline="0" dirty="0">
                <a:solidFill>
                  <a:srgbClr val="292929"/>
                </a:solidFill>
                <a:latin typeface="Abadi" panose="020B0604020104020204" pitchFamily="34" charset="0"/>
              </a:rPr>
              <a:t>Exploratory data analysis results:</a:t>
            </a:r>
          </a:p>
          <a:p>
            <a:pPr marL="342900" indent="-342900">
              <a:buFont typeface="+mj-lt"/>
              <a:buAutoNum type="arabicPeriod"/>
            </a:pPr>
            <a:r>
              <a:rPr lang="en-US" sz="1800" b="0" i="0" u="none" strike="noStrike" baseline="0" dirty="0">
                <a:solidFill>
                  <a:srgbClr val="292929"/>
                </a:solidFill>
                <a:latin typeface="Abadi" panose="020B0604020104020204" pitchFamily="34" charset="0"/>
              </a:rPr>
              <a:t>Space X uses 4 different launch sites;</a:t>
            </a:r>
          </a:p>
          <a:p>
            <a:pPr marL="342900" indent="-342900">
              <a:buFont typeface="+mj-lt"/>
              <a:buAutoNum type="arabicPeriod"/>
            </a:pPr>
            <a:r>
              <a:rPr lang="en-US" sz="1800" b="0" i="0" u="none" strike="noStrike" baseline="0" dirty="0">
                <a:solidFill>
                  <a:srgbClr val="292929"/>
                </a:solidFill>
                <a:latin typeface="Abadi" panose="020B0604020104020204" pitchFamily="34" charset="0"/>
              </a:rPr>
              <a:t>The first launches were done to Space X itself and NASA;</a:t>
            </a:r>
          </a:p>
          <a:p>
            <a:pPr marL="342900" indent="-342900">
              <a:buFont typeface="+mj-lt"/>
              <a:buAutoNum type="arabicPeriod"/>
            </a:pPr>
            <a:r>
              <a:rPr lang="en-US" sz="1800" b="0" i="0" u="none" strike="noStrike" baseline="0" dirty="0">
                <a:solidFill>
                  <a:srgbClr val="292929"/>
                </a:solidFill>
                <a:latin typeface="Abadi" panose="020B0604020104020204" pitchFamily="34" charset="0"/>
              </a:rPr>
              <a:t>The average payload of F9 v1.1 booster is 2,928 kg;</a:t>
            </a:r>
          </a:p>
          <a:p>
            <a:pPr marL="342900" indent="-342900">
              <a:buFont typeface="+mj-lt"/>
              <a:buAutoNum type="arabicPeriod"/>
            </a:pPr>
            <a:r>
              <a:rPr lang="en-US" sz="1800" b="0" i="0" u="none" strike="noStrike" baseline="0" dirty="0">
                <a:solidFill>
                  <a:srgbClr val="292929"/>
                </a:solidFill>
                <a:latin typeface="Abadi" panose="020B0604020104020204" pitchFamily="34" charset="0"/>
              </a:rPr>
              <a:t>The first success landing outcome happened in 2015 fiver year after the first launch;</a:t>
            </a:r>
          </a:p>
          <a:p>
            <a:pPr marL="342900" indent="-342900">
              <a:buFont typeface="+mj-lt"/>
              <a:buAutoNum type="arabicPeriod"/>
            </a:pPr>
            <a:r>
              <a:rPr lang="en-US" sz="1800" b="0" i="0" u="none" strike="noStrike" baseline="0" dirty="0">
                <a:solidFill>
                  <a:srgbClr val="292929"/>
                </a:solidFill>
                <a:latin typeface="Abadi" panose="020B0604020104020204" pitchFamily="34" charset="0"/>
              </a:rPr>
              <a:t>Many Falcon 9 booster versions were successful at landing in drone ships having payload above the average;</a:t>
            </a:r>
          </a:p>
          <a:p>
            <a:pPr marL="342900" indent="-342900">
              <a:buFont typeface="+mj-lt"/>
              <a:buAutoNum type="arabicPeriod"/>
            </a:pPr>
            <a:r>
              <a:rPr lang="en-US" sz="1800" b="0" i="0" u="none" strike="noStrike" baseline="0" dirty="0">
                <a:solidFill>
                  <a:srgbClr val="292929"/>
                </a:solidFill>
                <a:latin typeface="Abadi" panose="020B0604020104020204" pitchFamily="34" charset="0"/>
              </a:rPr>
              <a:t>Almost 100% of mission outcomes were successful;</a:t>
            </a:r>
          </a:p>
          <a:p>
            <a:pPr marL="342900" indent="-342900">
              <a:buFont typeface="+mj-lt"/>
              <a:buAutoNum type="arabicPeriod"/>
            </a:pPr>
            <a:r>
              <a:rPr lang="en-US" sz="1800" b="0" i="0" u="none" strike="noStrike" baseline="0" dirty="0">
                <a:solidFill>
                  <a:srgbClr val="292929"/>
                </a:solidFill>
                <a:latin typeface="Abadi" panose="020B0604020104020204" pitchFamily="34" charset="0"/>
              </a:rPr>
              <a:t>Two booster versions failed at landing in drone ships in 2015: F9 v1.1 B1012 and F9 v1.1 B1015;</a:t>
            </a:r>
          </a:p>
          <a:p>
            <a:pPr marL="342900" indent="-342900">
              <a:buFont typeface="+mj-lt"/>
              <a:buAutoNum type="arabicPeriod"/>
            </a:pPr>
            <a:r>
              <a:rPr lang="en-US" sz="1800" b="0" i="0" u="none" strike="noStrike" baseline="0" dirty="0">
                <a:solidFill>
                  <a:srgbClr val="292929"/>
                </a:solidFill>
                <a:latin typeface="Abadi" panose="020B0604020104020204" pitchFamily="34" charset="0"/>
              </a:rPr>
              <a:t>The number of landing outcomes became as better as years passed.</a:t>
            </a:r>
          </a:p>
          <a:p>
            <a:pPr marL="0" indent="0">
              <a:lnSpc>
                <a:spcPct val="100000"/>
              </a:lnSpc>
              <a:spcBef>
                <a:spcPts val="1400"/>
              </a:spcBef>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0F528-F364-DA92-0BE5-29E0D5C2FE46}"/>
              </a:ext>
            </a:extLst>
          </p:cNvPr>
          <p:cNvSpPr>
            <a:spLocks noGrp="1"/>
          </p:cNvSpPr>
          <p:nvPr>
            <p:ph type="title"/>
          </p:nvPr>
        </p:nvSpPr>
        <p:spPr>
          <a:xfrm flipV="1">
            <a:off x="838200" y="257176"/>
            <a:ext cx="10515600" cy="107950"/>
          </a:xfrm>
        </p:spPr>
        <p:txBody>
          <a:bodyPr/>
          <a:lstStyle/>
          <a:p>
            <a:endParaRPr lang="en-IN" dirty="0"/>
          </a:p>
        </p:txBody>
      </p:sp>
      <p:sp>
        <p:nvSpPr>
          <p:cNvPr id="3" name="Content Placeholder 2">
            <a:extLst>
              <a:ext uri="{FF2B5EF4-FFF2-40B4-BE49-F238E27FC236}">
                <a16:creationId xmlns:a16="http://schemas.microsoft.com/office/drawing/2014/main" id="{FA3C0C79-7528-0589-C10C-D366D3D6B20D}"/>
              </a:ext>
            </a:extLst>
          </p:cNvPr>
          <p:cNvSpPr>
            <a:spLocks noGrp="1"/>
          </p:cNvSpPr>
          <p:nvPr>
            <p:ph idx="1"/>
          </p:nvPr>
        </p:nvSpPr>
        <p:spPr>
          <a:xfrm>
            <a:off x="838200" y="365126"/>
            <a:ext cx="10515600" cy="4351338"/>
          </a:xfrm>
        </p:spPr>
        <p:txBody>
          <a:bodyPr/>
          <a:lstStyle/>
          <a:p>
            <a:pPr algn="l"/>
            <a:endParaRPr lang="en-IN" sz="1400" b="0" i="0" u="none" strike="noStrike" baseline="0" dirty="0">
              <a:solidFill>
                <a:srgbClr val="000000"/>
              </a:solidFill>
              <a:latin typeface="Arial" panose="020B0604020202020204" pitchFamily="34" charset="0"/>
            </a:endParaRPr>
          </a:p>
          <a:p>
            <a:r>
              <a:rPr lang="en-US" sz="2800" b="0" i="0" u="none" strike="noStrike" baseline="0" dirty="0">
                <a:solidFill>
                  <a:srgbClr val="292929"/>
                </a:solidFill>
                <a:latin typeface="Abadi" panose="020B0604020104020204" pitchFamily="34" charset="0"/>
              </a:rPr>
              <a:t>Using interactive analytics was possible to identify that launch sites use to be in safety places, near sea, for example and have a good logistic infrastructure around.</a:t>
            </a:r>
          </a:p>
          <a:p>
            <a:r>
              <a:rPr lang="en-US" sz="2800" b="0" i="0" u="none" strike="noStrike" baseline="0" dirty="0">
                <a:solidFill>
                  <a:srgbClr val="292929"/>
                </a:solidFill>
                <a:latin typeface="Abadi" panose="020B0604020104020204" pitchFamily="34" charset="0"/>
              </a:rPr>
              <a:t>Most launches happens at east cost launch sites.</a:t>
            </a:r>
          </a:p>
          <a:p>
            <a:endParaRPr lang="en-IN" sz="2800" b="0" i="0" u="none" strike="noStrike" baseline="0" dirty="0">
              <a:solidFill>
                <a:srgbClr val="292929"/>
              </a:solidFill>
              <a:latin typeface="Abadi" panose="020B0604020104020204" pitchFamily="34" charset="0"/>
            </a:endParaRPr>
          </a:p>
          <a:p>
            <a:pPr marL="0" indent="0">
              <a:buNone/>
            </a:pPr>
            <a:endParaRPr lang="en-IN" dirty="0"/>
          </a:p>
        </p:txBody>
      </p:sp>
      <p:pic>
        <p:nvPicPr>
          <p:cNvPr id="5" name="Picture 4">
            <a:extLst>
              <a:ext uri="{FF2B5EF4-FFF2-40B4-BE49-F238E27FC236}">
                <a16:creationId xmlns:a16="http://schemas.microsoft.com/office/drawing/2014/main" id="{0C35A7EB-8C3E-2A3C-C29C-8EFDDA71A2B9}"/>
              </a:ext>
            </a:extLst>
          </p:cNvPr>
          <p:cNvPicPr>
            <a:picLocks noChangeAspect="1"/>
          </p:cNvPicPr>
          <p:nvPr/>
        </p:nvPicPr>
        <p:blipFill>
          <a:blip r:embed="rId2"/>
          <a:stretch>
            <a:fillRect/>
          </a:stretch>
        </p:blipFill>
        <p:spPr>
          <a:xfrm>
            <a:off x="838200" y="2731445"/>
            <a:ext cx="4868214" cy="2957209"/>
          </a:xfrm>
          <a:prstGeom prst="rect">
            <a:avLst/>
          </a:prstGeom>
        </p:spPr>
      </p:pic>
      <p:pic>
        <p:nvPicPr>
          <p:cNvPr id="7" name="Picture 6">
            <a:extLst>
              <a:ext uri="{FF2B5EF4-FFF2-40B4-BE49-F238E27FC236}">
                <a16:creationId xmlns:a16="http://schemas.microsoft.com/office/drawing/2014/main" id="{D79EFE84-B431-B463-EB5F-4015D40D2E77}"/>
              </a:ext>
            </a:extLst>
          </p:cNvPr>
          <p:cNvPicPr>
            <a:picLocks noChangeAspect="1"/>
          </p:cNvPicPr>
          <p:nvPr/>
        </p:nvPicPr>
        <p:blipFill>
          <a:blip r:embed="rId3"/>
          <a:stretch>
            <a:fillRect/>
          </a:stretch>
        </p:blipFill>
        <p:spPr>
          <a:xfrm>
            <a:off x="6485588" y="2705505"/>
            <a:ext cx="4893972" cy="2983149"/>
          </a:xfrm>
          <a:prstGeom prst="rect">
            <a:avLst/>
          </a:prstGeom>
        </p:spPr>
      </p:pic>
    </p:spTree>
    <p:extLst>
      <p:ext uri="{BB962C8B-B14F-4D97-AF65-F5344CB8AC3E}">
        <p14:creationId xmlns:p14="http://schemas.microsoft.com/office/powerpoint/2010/main" val="1434026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D2830-E6E5-75A3-BCBC-D9FE2BA1D77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DD9C356-8034-590C-8531-60C7F7304D52}"/>
              </a:ext>
            </a:extLst>
          </p:cNvPr>
          <p:cNvSpPr>
            <a:spLocks noGrp="1"/>
          </p:cNvSpPr>
          <p:nvPr>
            <p:ph idx="1"/>
          </p:nvPr>
        </p:nvSpPr>
        <p:spPr/>
        <p:txBody>
          <a:bodyPr/>
          <a:lstStyle/>
          <a:p>
            <a:pPr algn="l"/>
            <a:endParaRPr lang="en-IN"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Predictive Analysis showed that Decision Tree Classifier is the best model to predict successful landings, having accuracy over 87% and accuracy for test data over 94%.</a:t>
            </a:r>
          </a:p>
          <a:p>
            <a:endParaRPr lang="en-IN" sz="1800" b="0" i="0" u="none" strike="noStrike" baseline="0" dirty="0">
              <a:solidFill>
                <a:srgbClr val="292929"/>
              </a:solidFill>
              <a:latin typeface="Abadi" panose="020B0604020104020204" pitchFamily="34" charset="0"/>
            </a:endParaRPr>
          </a:p>
        </p:txBody>
      </p:sp>
    </p:spTree>
    <p:extLst>
      <p:ext uri="{BB962C8B-B14F-4D97-AF65-F5344CB8AC3E}">
        <p14:creationId xmlns:p14="http://schemas.microsoft.com/office/powerpoint/2010/main" val="4003335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2073" y="1650842"/>
            <a:ext cx="11107952"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gn="l"/>
            <a:endParaRPr lang="en-IN" sz="1800" b="0" i="0" u="none" strike="noStrike" baseline="0" dirty="0">
              <a:solidFill>
                <a:srgbClr val="000000"/>
              </a:solidFill>
              <a:latin typeface="Abadi" panose="020B0604020104020204" pitchFamily="34" charset="0"/>
            </a:endParaRPr>
          </a:p>
          <a:p>
            <a:pPr algn="l"/>
            <a:r>
              <a:rPr lang="en-US" sz="1800" b="0" i="0" u="none" strike="noStrike" baseline="0" dirty="0">
                <a:solidFill>
                  <a:srgbClr val="292929"/>
                </a:solidFill>
                <a:latin typeface="Abadi" panose="020B0604020104020204" pitchFamily="34" charset="0"/>
              </a:rPr>
              <a:t>According to the plot above, it’s possible to verify that the best launch site is CCAF5 SLC 40, where most of recent launches were successful</a:t>
            </a:r>
          </a:p>
          <a:p>
            <a:pPr algn="l"/>
            <a:r>
              <a:rPr lang="en-US" sz="1800" dirty="0">
                <a:solidFill>
                  <a:srgbClr val="292929"/>
                </a:solidFill>
                <a:latin typeface="Abadi" panose="020B0604020104020204" pitchFamily="34" charset="0"/>
              </a:rPr>
              <a:t>And then comes </a:t>
            </a:r>
            <a:r>
              <a:rPr lang="en-US" sz="1800" b="0" i="0" u="none" strike="noStrike" baseline="0" dirty="0">
                <a:solidFill>
                  <a:srgbClr val="292929"/>
                </a:solidFill>
                <a:latin typeface="Abadi" panose="020B0604020104020204" pitchFamily="34" charset="0"/>
              </a:rPr>
              <a:t>In second place VAFB SLC 4E and third place KSC LC 39A;</a:t>
            </a:r>
          </a:p>
          <a:p>
            <a:endParaRPr lang="en-US" sz="1800" b="0" i="0" u="none" strike="noStrike" baseline="0" dirty="0">
              <a:solidFill>
                <a:srgbClr val="292929"/>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26FB2A2-02BF-ED1C-E876-2DD8AD525B83}"/>
              </a:ext>
            </a:extLst>
          </p:cNvPr>
          <p:cNvPicPr>
            <a:picLocks noChangeAspect="1"/>
          </p:cNvPicPr>
          <p:nvPr/>
        </p:nvPicPr>
        <p:blipFill>
          <a:blip r:embed="rId3"/>
          <a:stretch>
            <a:fillRect/>
          </a:stretch>
        </p:blipFill>
        <p:spPr>
          <a:xfrm>
            <a:off x="427111" y="1241870"/>
            <a:ext cx="10554615" cy="218713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428999"/>
            <a:ext cx="10955264" cy="2452345"/>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gn="l"/>
            <a:endParaRPr lang="en-IN"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Payloads over 9,000kg (about the weight of a school bus) have excellent success rate;</a:t>
            </a:r>
          </a:p>
          <a:p>
            <a:r>
              <a:rPr lang="en-US" sz="1800" b="0" i="0" u="none" strike="noStrike" baseline="0" dirty="0">
                <a:solidFill>
                  <a:srgbClr val="292929"/>
                </a:solidFill>
                <a:latin typeface="Abadi" panose="020B0604020104020204" pitchFamily="34" charset="0"/>
              </a:rPr>
              <a:t>Payloads over 12,000kg seems to be possible only on CCAFS SLC 40 and KSC LC 39A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1EAA81D-01A0-D5C7-6038-69DB3962459F}"/>
              </a:ext>
            </a:extLst>
          </p:cNvPr>
          <p:cNvPicPr>
            <a:picLocks noChangeAspect="1"/>
          </p:cNvPicPr>
          <p:nvPr/>
        </p:nvPicPr>
        <p:blipFill>
          <a:blip r:embed="rId3"/>
          <a:stretch>
            <a:fillRect/>
          </a:stretch>
        </p:blipFill>
        <p:spPr>
          <a:xfrm>
            <a:off x="517618" y="1087699"/>
            <a:ext cx="10767993" cy="211854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91350" y="1485900"/>
            <a:ext cx="4466622" cy="419100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biggest success rate orbits are ES-L1 , GEO , HEO , SSO</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Success rates for GTO , ISS, MEO and PO are comparatively less.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FB42693-3973-A1C4-05C5-D7410114AE91}"/>
              </a:ext>
            </a:extLst>
          </p:cNvPr>
          <p:cNvPicPr>
            <a:picLocks noChangeAspect="1"/>
          </p:cNvPicPr>
          <p:nvPr/>
        </p:nvPicPr>
        <p:blipFill>
          <a:blip r:embed="rId3"/>
          <a:stretch>
            <a:fillRect/>
          </a:stretch>
        </p:blipFill>
        <p:spPr>
          <a:xfrm>
            <a:off x="770011" y="1363789"/>
            <a:ext cx="6005080" cy="439712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781424"/>
            <a:ext cx="10898114" cy="209991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IN GTO orbit , there is no relationship between the flight number while in LEO success appears to be related the flight number</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All the orbits have improved the success rate over time.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C05B762-E182-A1AA-066B-0B050F54CE06}"/>
              </a:ext>
            </a:extLst>
          </p:cNvPr>
          <p:cNvPicPr>
            <a:picLocks noChangeAspect="1"/>
          </p:cNvPicPr>
          <p:nvPr/>
        </p:nvPicPr>
        <p:blipFill>
          <a:blip r:embed="rId3"/>
          <a:stretch>
            <a:fillRect/>
          </a:stretch>
        </p:blipFill>
        <p:spPr>
          <a:xfrm>
            <a:off x="677710" y="1231929"/>
            <a:ext cx="10836579" cy="223285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343274"/>
            <a:ext cx="10593314" cy="252571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a:t>
            </a:r>
          </a:p>
          <a:p>
            <a:pPr>
              <a:lnSpc>
                <a:spcPct val="100000"/>
              </a:lnSpc>
              <a:spcBef>
                <a:spcPts val="1400"/>
              </a:spcBef>
            </a:pPr>
            <a:r>
              <a:rPr lang="en-US" sz="2400" b="0" i="0" u="none" strike="noStrike" baseline="0" dirty="0">
                <a:solidFill>
                  <a:srgbClr val="292929"/>
                </a:solidFill>
                <a:latin typeface="Abadi" panose="020B0604020104020204" pitchFamily="34" charset="0"/>
              </a:rPr>
              <a:t>ISS orbit has the widest range of payload and a good rate of success;</a:t>
            </a:r>
          </a:p>
          <a:p>
            <a:pPr>
              <a:lnSpc>
                <a:spcPct val="100000"/>
              </a:lnSpc>
              <a:spcBef>
                <a:spcPts val="1400"/>
              </a:spcBef>
            </a:pPr>
            <a:r>
              <a:rPr lang="en-US" sz="2400" b="0" i="0" u="none" strike="noStrike" baseline="0" dirty="0">
                <a:solidFill>
                  <a:srgbClr val="292929"/>
                </a:solidFill>
                <a:latin typeface="Abadi" panose="020B0604020104020204" pitchFamily="34" charset="0"/>
              </a:rPr>
              <a:t>GTO we cannot distinguish this well as both positive landing rate and negative landing(unsuccessful mission) are both there here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7CC7FCD-AD62-C78D-9BC7-21C1D9884DB5}"/>
              </a:ext>
            </a:extLst>
          </p:cNvPr>
          <p:cNvPicPr>
            <a:picLocks noChangeAspect="1"/>
          </p:cNvPicPr>
          <p:nvPr/>
        </p:nvPicPr>
        <p:blipFill>
          <a:blip r:embed="rId3"/>
          <a:stretch>
            <a:fillRect/>
          </a:stretch>
        </p:blipFill>
        <p:spPr>
          <a:xfrm>
            <a:off x="671538" y="1220506"/>
            <a:ext cx="10691787" cy="217188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04950"/>
            <a:ext cx="10687961" cy="437639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started increasing in 2013 and kept until 2020</a:t>
            </a:r>
          </a:p>
          <a:p>
            <a:pPr>
              <a:lnSpc>
                <a:spcPct val="100000"/>
              </a:lnSpc>
              <a:spcBef>
                <a:spcPts val="1400"/>
              </a:spcBef>
            </a:pPr>
            <a:r>
              <a:rPr lang="en-US" sz="2200" dirty="0">
                <a:solidFill>
                  <a:schemeClr val="accent3">
                    <a:lumMod val="25000"/>
                  </a:schemeClr>
                </a:solidFill>
                <a:latin typeface="Abadi" panose="020B0604020104020204" pitchFamily="34" charset="0"/>
              </a:rPr>
              <a:t>The growths in the first three years were flat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C510204-F59A-6777-E6B2-BA3D920B5C4D}"/>
              </a:ext>
            </a:extLst>
          </p:cNvPr>
          <p:cNvPicPr>
            <a:picLocks noChangeAspect="1"/>
          </p:cNvPicPr>
          <p:nvPr/>
        </p:nvPicPr>
        <p:blipFill>
          <a:blip r:embed="rId3"/>
          <a:stretch>
            <a:fillRect/>
          </a:stretch>
        </p:blipFill>
        <p:spPr>
          <a:xfrm>
            <a:off x="770011" y="3297377"/>
            <a:ext cx="4668764" cy="272819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4 main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data , DISTINCT </a:t>
            </a:r>
            <a:r>
              <a:rPr lang="en-US" sz="2200" dirty="0" err="1">
                <a:solidFill>
                  <a:schemeClr val="accent3">
                    <a:lumMod val="25000"/>
                  </a:schemeClr>
                </a:solidFill>
                <a:latin typeface="Abadi" panose="020B0604020104020204" pitchFamily="34" charset="0"/>
              </a:rPr>
              <a:t>launch_sites</a:t>
            </a:r>
            <a:r>
              <a:rPr lang="en-US" sz="2200" dirty="0">
                <a:solidFill>
                  <a:schemeClr val="accent3">
                    <a:lumMod val="25000"/>
                  </a:schemeClr>
                </a:solidFill>
                <a:latin typeface="Abadi" panose="020B0604020104020204" pitchFamily="34" charset="0"/>
              </a:rPr>
              <a:t> were selected to obtain the results.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4F8C7A2-2CA1-B927-70B9-35EF115B8B16}"/>
              </a:ext>
            </a:extLst>
          </p:cNvPr>
          <p:cNvPicPr>
            <a:picLocks noChangeAspect="1"/>
          </p:cNvPicPr>
          <p:nvPr/>
        </p:nvPicPr>
        <p:blipFill>
          <a:blip r:embed="rId3"/>
          <a:stretch>
            <a:fillRect/>
          </a:stretch>
        </p:blipFill>
        <p:spPr>
          <a:xfrm>
            <a:off x="1310787" y="2324100"/>
            <a:ext cx="1082134" cy="150310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Records were </a:t>
            </a:r>
            <a:r>
              <a:rPr lang="en-US" sz="2200" dirty="0" err="1">
                <a:solidFill>
                  <a:schemeClr val="accent3">
                    <a:lumMod val="25000"/>
                  </a:schemeClr>
                </a:solidFill>
                <a:latin typeface="Abadi" panose="020B0604020104020204" pitchFamily="34" charset="0"/>
              </a:rPr>
              <a:t>launc</a:t>
            </a:r>
            <a:r>
              <a:rPr lang="en-US" sz="2200" dirty="0">
                <a:solidFill>
                  <a:schemeClr val="accent3">
                    <a:lumMod val="25000"/>
                  </a:schemeClr>
                </a:solidFill>
                <a:latin typeface="Abadi" panose="020B0604020104020204" pitchFamily="34" charset="0"/>
              </a:rPr>
              <a:t>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result was obtained by selecting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where </a:t>
            </a:r>
            <a:r>
              <a:rPr lang="en-US" sz="2200" dirty="0" err="1">
                <a:solidFill>
                  <a:schemeClr val="accent3">
                    <a:lumMod val="25000"/>
                  </a:schemeClr>
                </a:solidFill>
                <a:latin typeface="Abadi" panose="020B0604020104020204" pitchFamily="34" charset="0"/>
              </a:rPr>
              <a:t>WHERE</a:t>
            </a:r>
            <a:r>
              <a:rPr lang="en-US" sz="2200" dirty="0">
                <a:solidFill>
                  <a:schemeClr val="accent3">
                    <a:lumMod val="25000"/>
                  </a:schemeClr>
                </a:solidFill>
                <a:latin typeface="Abadi" panose="020B0604020104020204" pitchFamily="34" charset="0"/>
              </a:rPr>
              <a:t> clause with LIKE ‘CCA%’ is used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0686EE3D-0DEE-4E42-6FA7-C4F8323E0D5D}"/>
              </a:ext>
            </a:extLst>
          </p:cNvPr>
          <p:cNvPicPr>
            <a:picLocks noChangeAspect="1"/>
          </p:cNvPicPr>
          <p:nvPr/>
        </p:nvPicPr>
        <p:blipFill>
          <a:blip r:embed="rId3"/>
          <a:stretch>
            <a:fillRect/>
          </a:stretch>
        </p:blipFill>
        <p:spPr>
          <a:xfrm>
            <a:off x="856796" y="2295416"/>
            <a:ext cx="10478408" cy="252243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carried by boosters launched by NASA(CRS):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Total payload calculated above, by summing all payloads whose codes contain ‘ CRS’, which corresponds to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A75A211-F538-ECC0-A95B-AC0A26622BCB}"/>
              </a:ext>
            </a:extLst>
          </p:cNvPr>
          <p:cNvPicPr>
            <a:picLocks noChangeAspect="1"/>
          </p:cNvPicPr>
          <p:nvPr/>
        </p:nvPicPr>
        <p:blipFill>
          <a:blip r:embed="rId3"/>
          <a:stretch>
            <a:fillRect/>
          </a:stretch>
        </p:blipFill>
        <p:spPr>
          <a:xfrm>
            <a:off x="1173437" y="2430757"/>
            <a:ext cx="1922188" cy="85536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5063"/>
            <a:ext cx="9522305" cy="64093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1200" dirty="0">
                <a:solidFill>
                  <a:schemeClr val="accent3">
                    <a:lumMod val="25000"/>
                  </a:schemeClr>
                </a:solidFill>
                <a:latin typeface="Abadi" panose="020B0604020104020204" pitchFamily="34" charset="0"/>
              </a:rPr>
              <a:t>The following methods were used for Data Analysis</a:t>
            </a:r>
          </a:p>
          <a:p>
            <a:pPr>
              <a:lnSpc>
                <a:spcPct val="100000"/>
              </a:lnSpc>
              <a:spcBef>
                <a:spcPts val="1400"/>
              </a:spcBef>
              <a:buFont typeface="Arial" panose="020B0604020202020204" pitchFamily="34" charset="0"/>
              <a:buChar char="•"/>
            </a:pPr>
            <a:r>
              <a:rPr lang="en-US" sz="8000" dirty="0">
                <a:solidFill>
                  <a:schemeClr val="accent3">
                    <a:lumMod val="25000"/>
                  </a:schemeClr>
                </a:solidFill>
                <a:latin typeface="Abadi" panose="020B0604020104020204" pitchFamily="34" charset="0"/>
              </a:rPr>
              <a:t>Using Web Scrapping and </a:t>
            </a:r>
            <a:r>
              <a:rPr lang="en-US" sz="8000" dirty="0" err="1">
                <a:solidFill>
                  <a:schemeClr val="accent3">
                    <a:lumMod val="25000"/>
                  </a:schemeClr>
                </a:solidFill>
                <a:latin typeface="Abadi" panose="020B0604020104020204" pitchFamily="34" charset="0"/>
              </a:rPr>
              <a:t>Spacex</a:t>
            </a:r>
            <a:r>
              <a:rPr lang="en-US" sz="8000" dirty="0">
                <a:solidFill>
                  <a:schemeClr val="accent3">
                    <a:lumMod val="25000"/>
                  </a:schemeClr>
                </a:solidFill>
                <a:latin typeface="Abadi" panose="020B0604020104020204" pitchFamily="34" charset="0"/>
              </a:rPr>
              <a:t> API, Data was collected</a:t>
            </a:r>
          </a:p>
          <a:p>
            <a:pPr>
              <a:lnSpc>
                <a:spcPct val="100000"/>
              </a:lnSpc>
              <a:spcBef>
                <a:spcPts val="1400"/>
              </a:spcBef>
            </a:pPr>
            <a:r>
              <a:rPr lang="en-US" sz="8000" dirty="0">
                <a:solidFill>
                  <a:schemeClr val="accent3">
                    <a:lumMod val="25000"/>
                  </a:schemeClr>
                </a:solidFill>
                <a:latin typeface="Abadi" panose="020B0604020104020204" pitchFamily="34" charset="0"/>
              </a:rPr>
              <a:t>Exploratory Data Analysis including Data wrangling, Data </a:t>
            </a:r>
            <a:r>
              <a:rPr lang="en-US" sz="8000" dirty="0" err="1">
                <a:solidFill>
                  <a:schemeClr val="accent3">
                    <a:lumMod val="25000"/>
                  </a:schemeClr>
                </a:solidFill>
                <a:latin typeface="Abadi" panose="020B0604020104020204" pitchFamily="34" charset="0"/>
              </a:rPr>
              <a:t>Visualisation</a:t>
            </a:r>
            <a:r>
              <a:rPr lang="en-US" sz="8000" dirty="0">
                <a:solidFill>
                  <a:schemeClr val="accent3">
                    <a:lumMod val="25000"/>
                  </a:schemeClr>
                </a:solidFill>
                <a:latin typeface="Abadi" panose="020B0604020104020204" pitchFamily="34" charset="0"/>
              </a:rPr>
              <a:t> using Folium and Dashboard creation using </a:t>
            </a:r>
            <a:r>
              <a:rPr lang="en-US" sz="8000" dirty="0" err="1">
                <a:solidFill>
                  <a:schemeClr val="accent3">
                    <a:lumMod val="25000"/>
                  </a:schemeClr>
                </a:solidFill>
                <a:latin typeface="Abadi" panose="020B0604020104020204" pitchFamily="34" charset="0"/>
              </a:rPr>
              <a:t>Plotly</a:t>
            </a:r>
            <a:r>
              <a:rPr lang="en-US" sz="8000" dirty="0">
                <a:solidFill>
                  <a:schemeClr val="accent3">
                    <a:lumMod val="25000"/>
                  </a:schemeClr>
                </a:solidFill>
                <a:latin typeface="Abadi" panose="020B0604020104020204" pitchFamily="34" charset="0"/>
              </a:rPr>
              <a:t> was done</a:t>
            </a:r>
          </a:p>
          <a:p>
            <a:pPr>
              <a:lnSpc>
                <a:spcPct val="100000"/>
              </a:lnSpc>
              <a:spcBef>
                <a:spcPts val="1400"/>
              </a:spcBef>
            </a:pPr>
            <a:r>
              <a:rPr lang="en-US" sz="8000" dirty="0">
                <a:solidFill>
                  <a:schemeClr val="accent3">
                    <a:lumMod val="25000"/>
                  </a:schemeClr>
                </a:solidFill>
                <a:latin typeface="Abadi" panose="020B0604020104020204" pitchFamily="34" charset="0"/>
              </a:rPr>
              <a:t>Machine Learning Prediction was done.</a:t>
            </a:r>
          </a:p>
          <a:p>
            <a:pPr>
              <a:lnSpc>
                <a:spcPct val="100000"/>
              </a:lnSpc>
              <a:spcBef>
                <a:spcPts val="1400"/>
              </a:spcBef>
            </a:pPr>
            <a:r>
              <a:rPr lang="en-US" sz="11200"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8000" dirty="0">
                <a:solidFill>
                  <a:schemeClr val="accent3">
                    <a:lumMod val="25000"/>
                  </a:schemeClr>
                </a:solidFill>
                <a:latin typeface="Abadi" panose="020B0604020104020204" pitchFamily="34" charset="0"/>
              </a:rPr>
              <a:t>Public data was collected using various techniques</a:t>
            </a:r>
          </a:p>
          <a:p>
            <a:pPr>
              <a:lnSpc>
                <a:spcPct val="100000"/>
              </a:lnSpc>
              <a:spcBef>
                <a:spcPts val="1400"/>
              </a:spcBef>
            </a:pPr>
            <a:r>
              <a:rPr lang="en-US" sz="8000" dirty="0">
                <a:solidFill>
                  <a:schemeClr val="accent3">
                    <a:lumMod val="25000"/>
                  </a:schemeClr>
                </a:solidFill>
                <a:latin typeface="Abadi" panose="020B0604020104020204" pitchFamily="34" charset="0"/>
              </a:rPr>
              <a:t>Using EDA , was able to find the best features for predicting successful launchings</a:t>
            </a:r>
          </a:p>
          <a:p>
            <a:pPr>
              <a:lnSpc>
                <a:spcPct val="100000"/>
              </a:lnSpc>
              <a:spcBef>
                <a:spcPts val="1400"/>
              </a:spcBef>
            </a:pPr>
            <a:r>
              <a:rPr lang="en-US" sz="8000" dirty="0">
                <a:solidFill>
                  <a:schemeClr val="accent3">
                    <a:lumMod val="25000"/>
                  </a:schemeClr>
                </a:solidFill>
                <a:latin typeface="Abadi" panose="020B0604020104020204" pitchFamily="34" charset="0"/>
              </a:rPr>
              <a:t>Using Machine learning prediction , different model prediction was done and compared to find the best one with higher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Filtering data by the booster version above and calculating the average payload mass we obtained the value of 2,928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75AF0D1-4B37-73DE-030A-769D578D116E}"/>
              </a:ext>
            </a:extLst>
          </p:cNvPr>
          <p:cNvPicPr>
            <a:picLocks noChangeAspect="1"/>
          </p:cNvPicPr>
          <p:nvPr/>
        </p:nvPicPr>
        <p:blipFill>
          <a:blip r:embed="rId3"/>
          <a:stretch>
            <a:fillRect/>
          </a:stretch>
        </p:blipFill>
        <p:spPr>
          <a:xfrm>
            <a:off x="992455" y="2514520"/>
            <a:ext cx="1912670" cy="80970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 are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By filtering data by successful landing outcome on ground pad and getting the minimum value for date it’s possible to identify the first occurrence, that happened on 12/22/2015.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47818EA-F392-E606-F370-7C311D3325EB}"/>
              </a:ext>
            </a:extLst>
          </p:cNvPr>
          <p:cNvPicPr>
            <a:picLocks noChangeAspect="1"/>
          </p:cNvPicPr>
          <p:nvPr/>
        </p:nvPicPr>
        <p:blipFill>
          <a:blip r:embed="rId3"/>
          <a:stretch>
            <a:fillRect/>
          </a:stretch>
        </p:blipFill>
        <p:spPr>
          <a:xfrm>
            <a:off x="1036272" y="2583158"/>
            <a:ext cx="1859327" cy="67439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 are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8096BFC-4F74-56BF-5FFC-0369F08D3A5B}"/>
              </a:ext>
            </a:extLst>
          </p:cNvPr>
          <p:cNvPicPr>
            <a:picLocks noChangeAspect="1"/>
          </p:cNvPicPr>
          <p:nvPr/>
        </p:nvPicPr>
        <p:blipFill>
          <a:blip r:embed="rId3"/>
          <a:stretch>
            <a:fillRect/>
          </a:stretch>
        </p:blipFill>
        <p:spPr>
          <a:xfrm>
            <a:off x="1047696" y="3002218"/>
            <a:ext cx="1705029" cy="160788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Grouping mission outcomes and counting records for each group led us to the summary above.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AB42339-DD9F-A18D-5F8F-E26B86D0F990}"/>
              </a:ext>
            </a:extLst>
          </p:cNvPr>
          <p:cNvPicPr>
            <a:picLocks noChangeAspect="1"/>
          </p:cNvPicPr>
          <p:nvPr/>
        </p:nvPicPr>
        <p:blipFill>
          <a:blip r:embed="rId3"/>
          <a:stretch>
            <a:fillRect/>
          </a:stretch>
        </p:blipFill>
        <p:spPr>
          <a:xfrm>
            <a:off x="1009546" y="2533599"/>
            <a:ext cx="2400508" cy="118120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 are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77CF4A0-3FF5-2E18-2477-35ECC14C1C0E}"/>
              </a:ext>
            </a:extLst>
          </p:cNvPr>
          <p:cNvPicPr>
            <a:picLocks noChangeAspect="1"/>
          </p:cNvPicPr>
          <p:nvPr/>
        </p:nvPicPr>
        <p:blipFill>
          <a:blip r:embed="rId3"/>
          <a:stretch>
            <a:fillRect/>
          </a:stretch>
        </p:blipFill>
        <p:spPr>
          <a:xfrm>
            <a:off x="857587" y="2406650"/>
            <a:ext cx="3047663" cy="355122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Both the failed outcomes were at CCAFS LC-40 launch site.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DD78251-75FE-476B-5791-7DD2143492E5}"/>
              </a:ext>
            </a:extLst>
          </p:cNvPr>
          <p:cNvPicPr>
            <a:picLocks noChangeAspect="1"/>
          </p:cNvPicPr>
          <p:nvPr/>
        </p:nvPicPr>
        <p:blipFill>
          <a:blip r:embed="rId3"/>
          <a:stretch>
            <a:fillRect/>
          </a:stretch>
        </p:blipFill>
        <p:spPr>
          <a:xfrm>
            <a:off x="1030514" y="2825052"/>
            <a:ext cx="2474685" cy="80397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Ranking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 attempt values must also be taken into account.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8515E1C-BFBC-1F7F-498D-9495C3FC2879}"/>
              </a:ext>
            </a:extLst>
          </p:cNvPr>
          <p:cNvPicPr>
            <a:picLocks noChangeAspect="1"/>
          </p:cNvPicPr>
          <p:nvPr/>
        </p:nvPicPr>
        <p:blipFill>
          <a:blip r:embed="rId3"/>
          <a:stretch>
            <a:fillRect/>
          </a:stretch>
        </p:blipFill>
        <p:spPr>
          <a:xfrm>
            <a:off x="1001947" y="3026938"/>
            <a:ext cx="1920406" cy="246147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285875"/>
            <a:ext cx="9745589" cy="489108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All the launch sites are near the sea area.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a:extLst>
              <a:ext uri="{FF2B5EF4-FFF2-40B4-BE49-F238E27FC236}">
                <a16:creationId xmlns:a16="http://schemas.microsoft.com/office/drawing/2014/main" id="{4C352C00-F967-11D8-1491-18D5D6B842E0}"/>
              </a:ext>
            </a:extLst>
          </p:cNvPr>
          <p:cNvPicPr>
            <a:picLocks noChangeAspect="1"/>
          </p:cNvPicPr>
          <p:nvPr/>
        </p:nvPicPr>
        <p:blipFill>
          <a:blip r:embed="rId3"/>
          <a:stretch>
            <a:fillRect/>
          </a:stretch>
        </p:blipFill>
        <p:spPr>
          <a:xfrm>
            <a:off x="770011" y="1489953"/>
            <a:ext cx="6413679" cy="387809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For KSC LC-39A</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marL="0" indent="0">
              <a:lnSpc>
                <a:spcPct val="100000"/>
              </a:lnSpc>
              <a:spcBef>
                <a:spcPts val="1400"/>
              </a:spcBef>
              <a:buNone/>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dirty="0">
                <a:solidFill>
                  <a:schemeClr val="accent3">
                    <a:lumMod val="25000"/>
                  </a:schemeClr>
                </a:solidFill>
                <a:latin typeface="Abadi"/>
              </a:rPr>
              <a:t>Green indicates success and red indicates failure of launches.</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a:t>
            </a:r>
          </a:p>
        </p:txBody>
      </p:sp>
      <p:pic>
        <p:nvPicPr>
          <p:cNvPr id="4" name="Picture 3">
            <a:extLst>
              <a:ext uri="{FF2B5EF4-FFF2-40B4-BE49-F238E27FC236}">
                <a16:creationId xmlns:a16="http://schemas.microsoft.com/office/drawing/2014/main" id="{E9683B76-92EF-4D3D-7E80-025D23C52030}"/>
              </a:ext>
            </a:extLst>
          </p:cNvPr>
          <p:cNvPicPr>
            <a:picLocks noChangeAspect="1"/>
          </p:cNvPicPr>
          <p:nvPr/>
        </p:nvPicPr>
        <p:blipFill>
          <a:blip r:embed="rId3"/>
          <a:stretch>
            <a:fillRect/>
          </a:stretch>
        </p:blipFill>
        <p:spPr>
          <a:xfrm>
            <a:off x="599687" y="2446679"/>
            <a:ext cx="8954276" cy="310922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77926"/>
            <a:ext cx="10790280" cy="294190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endParaRPr lang="en-IN" sz="1800" b="0" i="0" u="none" strike="noStrike" baseline="0" dirty="0">
              <a:solidFill>
                <a:srgbClr val="000000"/>
              </a:solidFill>
              <a:latin typeface="Abadi" panose="020B0604020104020204" pitchFamily="34" charset="0"/>
            </a:endParaRPr>
          </a:p>
          <a:p>
            <a:r>
              <a:rPr lang="en-US" sz="2400" b="0" i="0" u="none" strike="noStrike" baseline="0" dirty="0">
                <a:solidFill>
                  <a:srgbClr val="292929"/>
                </a:solidFill>
                <a:latin typeface="Abadi" panose="020B0604020104020204" pitchFamily="34" charset="0"/>
              </a:rPr>
              <a:t>The objective is to evaluate the viability of the new company Space Y to compete with Space X.</a:t>
            </a:r>
          </a:p>
          <a:p>
            <a:pPr>
              <a:spcBef>
                <a:spcPts val="1400"/>
              </a:spcBef>
            </a:pPr>
            <a:endParaRPr lang="en-US" sz="24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Desirable Answers:</a:t>
            </a:r>
          </a:p>
          <a:p>
            <a:pPr>
              <a:spcBef>
                <a:spcPts val="1400"/>
              </a:spcBef>
            </a:pPr>
            <a:r>
              <a:rPr lang="en-US" sz="2200" dirty="0">
                <a:solidFill>
                  <a:schemeClr val="accent3">
                    <a:lumMod val="25000"/>
                  </a:schemeClr>
                </a:solidFill>
                <a:latin typeface="Abadi" panose="020B0604020104020204" pitchFamily="34" charset="0"/>
              </a:rPr>
              <a:t>By Predicting the successful landings of the first stage, find a way to find the </a:t>
            </a:r>
            <a:r>
              <a:rPr lang="en-US" sz="2200" dirty="0" err="1">
                <a:solidFill>
                  <a:schemeClr val="accent3">
                    <a:lumMod val="25000"/>
                  </a:schemeClr>
                </a:solidFill>
                <a:latin typeface="Abadi" panose="020B0604020104020204" pitchFamily="34" charset="0"/>
              </a:rPr>
              <a:t>the</a:t>
            </a:r>
            <a:r>
              <a:rPr lang="en-US" sz="2200" dirty="0">
                <a:solidFill>
                  <a:schemeClr val="accent3">
                    <a:lumMod val="25000"/>
                  </a:schemeClr>
                </a:solidFill>
                <a:latin typeface="Abadi" panose="020B0604020104020204" pitchFamily="34" charset="0"/>
              </a:rPr>
              <a:t> total cost required</a:t>
            </a:r>
          </a:p>
          <a:p>
            <a:pPr>
              <a:spcBef>
                <a:spcPts val="1400"/>
              </a:spcBef>
            </a:pPr>
            <a:r>
              <a:rPr lang="en-US" sz="2200" dirty="0">
                <a:solidFill>
                  <a:schemeClr val="accent3">
                    <a:lumMod val="25000"/>
                  </a:schemeClr>
                </a:solidFill>
                <a:latin typeface="Abadi" panose="020B0604020104020204" pitchFamily="34" charset="0"/>
              </a:rPr>
              <a:t>Best place to make the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KSC has good proximities rail road and road while away from the main areas where people live.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Proximities</a:t>
            </a:r>
          </a:p>
        </p:txBody>
      </p:sp>
      <p:pic>
        <p:nvPicPr>
          <p:cNvPr id="4" name="Picture 3">
            <a:extLst>
              <a:ext uri="{FF2B5EF4-FFF2-40B4-BE49-F238E27FC236}">
                <a16:creationId xmlns:a16="http://schemas.microsoft.com/office/drawing/2014/main" id="{66E5C2DE-D002-F1DD-809D-E685C5C76C72}"/>
              </a:ext>
            </a:extLst>
          </p:cNvPr>
          <p:cNvPicPr>
            <a:picLocks noChangeAspect="1"/>
          </p:cNvPicPr>
          <p:nvPr/>
        </p:nvPicPr>
        <p:blipFill>
          <a:blip r:embed="rId3"/>
          <a:stretch>
            <a:fillRect/>
          </a:stretch>
        </p:blipFill>
        <p:spPr>
          <a:xfrm>
            <a:off x="770010" y="1300956"/>
            <a:ext cx="4473328" cy="366553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 sites play a major role in success or failure of a mission.</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a:t>
            </a:r>
          </a:p>
        </p:txBody>
      </p:sp>
      <p:pic>
        <p:nvPicPr>
          <p:cNvPr id="4" name="Picture 3">
            <a:extLst>
              <a:ext uri="{FF2B5EF4-FFF2-40B4-BE49-F238E27FC236}">
                <a16:creationId xmlns:a16="http://schemas.microsoft.com/office/drawing/2014/main" id="{86ACF6DB-3272-5138-F496-530AF81D49F8}"/>
              </a:ext>
            </a:extLst>
          </p:cNvPr>
          <p:cNvPicPr>
            <a:picLocks noChangeAspect="1"/>
          </p:cNvPicPr>
          <p:nvPr/>
        </p:nvPicPr>
        <p:blipFill>
          <a:blip r:embed="rId3"/>
          <a:stretch>
            <a:fillRect/>
          </a:stretch>
        </p:blipFill>
        <p:spPr>
          <a:xfrm>
            <a:off x="428625" y="1219200"/>
            <a:ext cx="9610725" cy="366466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dirty="0">
                <a:solidFill>
                  <a:schemeClr val="accent3">
                    <a:lumMod val="25000"/>
                  </a:schemeClr>
                </a:solidFill>
                <a:latin typeface="Abadi"/>
              </a:rPr>
              <a:t>Almost 77% of the launches are successful in this launch site.</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Launch Success</a:t>
            </a:r>
          </a:p>
        </p:txBody>
      </p:sp>
      <p:pic>
        <p:nvPicPr>
          <p:cNvPr id="4" name="Picture 3">
            <a:extLst>
              <a:ext uri="{FF2B5EF4-FFF2-40B4-BE49-F238E27FC236}">
                <a16:creationId xmlns:a16="http://schemas.microsoft.com/office/drawing/2014/main" id="{A5D948CD-05AC-B927-3E79-1311891E2091}"/>
              </a:ext>
            </a:extLst>
          </p:cNvPr>
          <p:cNvPicPr>
            <a:picLocks noChangeAspect="1"/>
          </p:cNvPicPr>
          <p:nvPr/>
        </p:nvPicPr>
        <p:blipFill>
          <a:blip r:embed="rId3"/>
          <a:stretch>
            <a:fillRect/>
          </a:stretch>
        </p:blipFill>
        <p:spPr>
          <a:xfrm>
            <a:off x="561665" y="1087699"/>
            <a:ext cx="9201150" cy="354678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33374" y="5775323"/>
            <a:ext cx="11277599" cy="401639"/>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Payloads under 6000kg with FT boosters is a successful combination that can be considered.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1367CC09-119C-11D0-970D-1D531A962505}"/>
              </a:ext>
            </a:extLst>
          </p:cNvPr>
          <p:cNvPicPr>
            <a:picLocks noChangeAspect="1"/>
          </p:cNvPicPr>
          <p:nvPr/>
        </p:nvPicPr>
        <p:blipFill>
          <a:blip r:embed="rId3"/>
          <a:stretch>
            <a:fillRect/>
          </a:stretch>
        </p:blipFill>
        <p:spPr>
          <a:xfrm>
            <a:off x="838201" y="1305271"/>
            <a:ext cx="8966968" cy="435133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Four classification models were </a:t>
            </a:r>
            <a:r>
              <a:rPr lang="en-US" sz="2200" dirty="0" err="1">
                <a:solidFill>
                  <a:schemeClr val="accent3">
                    <a:lumMod val="25000"/>
                  </a:schemeClr>
                </a:solidFill>
                <a:latin typeface="Abadi"/>
              </a:rPr>
              <a:t>tested,and</a:t>
            </a:r>
            <a:r>
              <a:rPr lang="en-US" sz="2200" dirty="0">
                <a:solidFill>
                  <a:schemeClr val="accent3">
                    <a:lumMod val="25000"/>
                  </a:schemeClr>
                </a:solidFill>
                <a:latin typeface="Abadi"/>
              </a:rPr>
              <a:t> their accuracies are plotted beside;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has the highest accuracy more than 87%</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93B50E71-7F0A-F154-EAD2-41854633A3C0}"/>
              </a:ext>
            </a:extLst>
          </p:cNvPr>
          <p:cNvPicPr>
            <a:picLocks noChangeAspect="1"/>
          </p:cNvPicPr>
          <p:nvPr/>
        </p:nvPicPr>
        <p:blipFill>
          <a:blip r:embed="rId3"/>
          <a:stretch>
            <a:fillRect/>
          </a:stretch>
        </p:blipFill>
        <p:spPr>
          <a:xfrm>
            <a:off x="6779737" y="1744862"/>
            <a:ext cx="3642676" cy="343673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19250"/>
            <a:ext cx="9477960" cy="42497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confusion matrix of Decision Tree classifier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EBA3C2F7-354B-7912-38F4-6DE847BDD9D9}"/>
              </a:ext>
            </a:extLst>
          </p:cNvPr>
          <p:cNvPicPr>
            <a:picLocks noChangeAspect="1"/>
          </p:cNvPicPr>
          <p:nvPr/>
        </p:nvPicPr>
        <p:blipFill>
          <a:blip r:embed="rId3"/>
          <a:stretch>
            <a:fillRect/>
          </a:stretch>
        </p:blipFill>
        <p:spPr>
          <a:xfrm>
            <a:off x="586587" y="2076332"/>
            <a:ext cx="4109237" cy="295286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41233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a:t>
            </a:r>
            <a:r>
              <a:rPr lang="en-US" sz="2200" dirty="0" err="1">
                <a:solidFill>
                  <a:schemeClr val="accent3">
                    <a:lumMod val="25000"/>
                  </a:schemeClr>
                </a:solidFill>
                <a:latin typeface="Abadi" panose="020B0604020104020204" pitchFamily="34" charset="0"/>
              </a:rPr>
              <a:t>analysied</a:t>
            </a:r>
            <a:r>
              <a:rPr lang="en-US" sz="2200" dirty="0">
                <a:solidFill>
                  <a:schemeClr val="accent3">
                    <a:lumMod val="25000"/>
                  </a:schemeClr>
                </a:solidFill>
                <a:latin typeface="Abadi" panose="020B0604020104020204" pitchFamily="34" charset="0"/>
              </a:rPr>
              <a:t> using different techniques and visualized using Dashboard and </a:t>
            </a:r>
            <a:r>
              <a:rPr lang="en-US" sz="2200" dirty="0" err="1">
                <a:solidFill>
                  <a:schemeClr val="accent3">
                    <a:lumMod val="25000"/>
                  </a:schemeClr>
                </a:solidFill>
                <a:latin typeface="Abadi" panose="020B0604020104020204" pitchFamily="34" charset="0"/>
              </a:rPr>
              <a:t>plotly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looks to be the best launch site with almost 77% success.</a:t>
            </a:r>
          </a:p>
          <a:p>
            <a:pPr>
              <a:lnSpc>
                <a:spcPct val="100000"/>
              </a:lnSpc>
              <a:spcBef>
                <a:spcPts val="1400"/>
              </a:spcBef>
            </a:pPr>
            <a:r>
              <a:rPr lang="en-US" sz="2200" dirty="0">
                <a:solidFill>
                  <a:schemeClr val="accent3">
                    <a:lumMod val="25000"/>
                  </a:schemeClr>
                </a:solidFill>
                <a:latin typeface="Abadi" panose="020B0604020104020204" pitchFamily="34" charset="0"/>
              </a:rPr>
              <a:t>Launches above 7000kg are less risky , launches under 6000kg with FT boosters can be successful. </a:t>
            </a:r>
          </a:p>
          <a:p>
            <a:pPr>
              <a:lnSpc>
                <a:spcPct val="100000"/>
              </a:lnSpc>
              <a:spcBef>
                <a:spcPts val="1400"/>
              </a:spcBef>
            </a:pPr>
            <a:r>
              <a:rPr lang="en-US" sz="2200" dirty="0">
                <a:solidFill>
                  <a:schemeClr val="accent3">
                    <a:lumMod val="25000"/>
                  </a:schemeClr>
                </a:solidFill>
                <a:latin typeface="Abadi" panose="020B0604020104020204" pitchFamily="34" charset="0"/>
              </a:rPr>
              <a:t>Best classifier with more than 85% accuracy is Decision Tree Classifier.</a:t>
            </a:r>
          </a:p>
          <a:p>
            <a:pPr>
              <a:lnSpc>
                <a:spcPct val="100000"/>
              </a:lnSpc>
              <a:spcBef>
                <a:spcPts val="1400"/>
              </a:spcBef>
            </a:pPr>
            <a:r>
              <a:rPr lang="en-US" sz="2200" dirty="0">
                <a:solidFill>
                  <a:schemeClr val="accent3">
                    <a:lumMod val="25000"/>
                  </a:schemeClr>
                </a:solidFill>
                <a:latin typeface="Abadi" panose="020B0604020104020204" pitchFamily="34" charset="0"/>
              </a:rPr>
              <a:t>DTC can be used to predict successful landing outcomes.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None of the folium maps are showing in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hence screenshots </a:t>
            </a:r>
            <a:r>
              <a:rPr lang="en-US" sz="2200">
                <a:solidFill>
                  <a:schemeClr val="accent3">
                    <a:lumMod val="25000"/>
                  </a:schemeClr>
                </a:solidFill>
                <a:latin typeface="Abadi" panose="020B0604020104020204" pitchFamily="34" charset="0"/>
              </a:rPr>
              <a:t>are provided.</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from Space X was obtained from two sources</a:t>
            </a:r>
          </a:p>
          <a:p>
            <a:pPr lvl="1">
              <a:lnSpc>
                <a:spcPct val="120000"/>
              </a:lnSpc>
              <a:spcBef>
                <a:spcPts val="1400"/>
              </a:spcBef>
            </a:pPr>
            <a:r>
              <a:rPr lang="en-US" sz="7600" dirty="0">
                <a:solidFill>
                  <a:schemeClr val="bg2">
                    <a:lumMod val="50000"/>
                  </a:schemeClr>
                </a:solidFill>
                <a:latin typeface="Abadi"/>
              </a:rPr>
              <a:t>Space X API - </a:t>
            </a:r>
            <a:r>
              <a:rPr lang="en-US" sz="7600" dirty="0">
                <a:solidFill>
                  <a:schemeClr val="bg2">
                    <a:lumMod val="50000"/>
                  </a:schemeClr>
                </a:solidFill>
                <a:latin typeface="Abadi"/>
                <a:hlinkClick r:id="rId4" action="ppaction://hlinksldjump"/>
              </a:rPr>
              <a:t>https://api.spacexdata.com/v4/rockets/</a:t>
            </a:r>
            <a:endParaRPr lang="en-US" sz="7600" dirty="0">
              <a:solidFill>
                <a:schemeClr val="bg2">
                  <a:lumMod val="50000"/>
                </a:schemeClr>
              </a:solidFill>
              <a:latin typeface="Abadi"/>
            </a:endParaRPr>
          </a:p>
          <a:p>
            <a:pPr lvl="1">
              <a:lnSpc>
                <a:spcPct val="120000"/>
              </a:lnSpc>
              <a:spcBef>
                <a:spcPts val="1400"/>
              </a:spcBef>
            </a:pPr>
            <a:r>
              <a:rPr lang="en-US" sz="7600" dirty="0">
                <a:solidFill>
                  <a:schemeClr val="bg2">
                    <a:lumMod val="50000"/>
                  </a:schemeClr>
                </a:solidFill>
                <a:latin typeface="Abadi"/>
              </a:rPr>
              <a:t>Web Scrapping from https://en.wikipedia.org/wiki/List_of_Falcon/_9/_and_Falcon_Heavy_launches</a:t>
            </a:r>
          </a:p>
          <a:p>
            <a:pPr>
              <a:lnSpc>
                <a:spcPct val="120000"/>
              </a:lnSpc>
              <a:spcBef>
                <a:spcPts val="1400"/>
              </a:spcBef>
            </a:pPr>
            <a:r>
              <a:rPr lang="en-US" sz="8800" dirty="0">
                <a:solidFill>
                  <a:schemeClr val="accent3">
                    <a:lumMod val="25000"/>
                  </a:schemeClr>
                </a:solidFill>
                <a:latin typeface="Abadi"/>
              </a:rPr>
              <a:t>Perform data wrangling</a:t>
            </a:r>
          </a:p>
          <a:p>
            <a:pPr algn="l"/>
            <a:endParaRPr lang="en-IN" sz="5400" b="0" i="0" u="none" strike="noStrike" baseline="0" dirty="0">
              <a:solidFill>
                <a:srgbClr val="000000"/>
              </a:solidFill>
              <a:latin typeface="Abadi" panose="020B0604020104020204" pitchFamily="34" charset="0"/>
            </a:endParaRPr>
          </a:p>
          <a:p>
            <a:r>
              <a:rPr lang="en-US" sz="8000" b="0" i="0" u="none" strike="noStrike" baseline="0" dirty="0">
                <a:solidFill>
                  <a:srgbClr val="767070"/>
                </a:solidFill>
                <a:latin typeface="Abadi" panose="020B0604020104020204" pitchFamily="34" charset="0"/>
              </a:rPr>
              <a:t>Collected data was enriched by creating a landing outcome label based on outcome data after summarizing and analyzing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21C89-0A17-28BC-C54B-B8C70EA2D38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842DE8F-296C-D69C-F495-3ADE7B3D12A4}"/>
              </a:ext>
            </a:extLst>
          </p:cNvPr>
          <p:cNvSpPr>
            <a:spLocks noGrp="1"/>
          </p:cNvSpPr>
          <p:nvPr>
            <p:ph idx="1"/>
          </p:nvPr>
        </p:nvSpPr>
        <p:spPr/>
        <p:txBody>
          <a:bodyPr/>
          <a:lstStyle/>
          <a:p>
            <a:r>
              <a:rPr lang="en-IN" sz="2800" b="0" i="0" u="none" strike="noStrike" baseline="0" dirty="0">
                <a:solidFill>
                  <a:srgbClr val="0A48CA"/>
                </a:solidFill>
                <a:latin typeface="Abadi" panose="020B0604020104020204" pitchFamily="34" charset="0"/>
              </a:rPr>
              <a:t>Executive Summary</a:t>
            </a:r>
          </a:p>
          <a:p>
            <a:pPr marL="0" indent="0">
              <a:buNone/>
            </a:pPr>
            <a:r>
              <a:rPr lang="en-US" sz="2800" b="0" i="0" u="none" strike="noStrike" baseline="0" dirty="0">
                <a:solidFill>
                  <a:srgbClr val="292929"/>
                </a:solidFill>
                <a:latin typeface="Arial" panose="020B0604020202020204" pitchFamily="34" charset="0"/>
              </a:rPr>
              <a:t>•</a:t>
            </a:r>
            <a:r>
              <a:rPr lang="en-US" sz="2800" b="0" i="0" u="none" strike="noStrike" baseline="0" dirty="0">
                <a:solidFill>
                  <a:srgbClr val="292929"/>
                </a:solidFill>
                <a:latin typeface="Abadi" panose="020B0604020104020204" pitchFamily="34" charset="0"/>
              </a:rPr>
              <a:t>Perform interactive visual analytics using Folium </a:t>
            </a:r>
            <a:r>
              <a:rPr lang="en-US" sz="2800" b="0" i="0" u="none" strike="noStrike" baseline="0" dirty="0" err="1">
                <a:solidFill>
                  <a:srgbClr val="292929"/>
                </a:solidFill>
                <a:latin typeface="Abadi" panose="020B0604020104020204" pitchFamily="34" charset="0"/>
              </a:rPr>
              <a:t>andPlotlyDash</a:t>
            </a:r>
            <a:endParaRPr lang="en-US" sz="2800" b="0" i="0" u="none" strike="noStrike" baseline="0" dirty="0">
              <a:solidFill>
                <a:srgbClr val="292929"/>
              </a:solidFill>
              <a:latin typeface="Abadi" panose="020B0604020104020204" pitchFamily="34" charset="0"/>
            </a:endParaRPr>
          </a:p>
          <a:p>
            <a:pPr marL="0" indent="0">
              <a:buNone/>
            </a:pPr>
            <a:r>
              <a:rPr lang="en-US" sz="2800" b="0" i="0" u="none" strike="noStrike" baseline="0" dirty="0">
                <a:solidFill>
                  <a:srgbClr val="292929"/>
                </a:solidFill>
                <a:latin typeface="Arial" panose="020B0604020202020204" pitchFamily="34" charset="0"/>
              </a:rPr>
              <a:t>•</a:t>
            </a:r>
            <a:r>
              <a:rPr lang="en-US" sz="2800" b="0" i="0" u="none" strike="noStrike" baseline="0" dirty="0">
                <a:solidFill>
                  <a:srgbClr val="292929"/>
                </a:solidFill>
                <a:latin typeface="Abadi" panose="020B0604020104020204" pitchFamily="34" charset="0"/>
              </a:rPr>
              <a:t>Perform predictive analysis using classification models</a:t>
            </a:r>
          </a:p>
          <a:p>
            <a:pPr marL="0" indent="0">
              <a:buNone/>
            </a:pPr>
            <a:r>
              <a:rPr lang="en-US" sz="2800" b="0" i="0" u="none" strike="noStrike" baseline="0" dirty="0">
                <a:solidFill>
                  <a:srgbClr val="767070"/>
                </a:solidFill>
                <a:latin typeface="Arial" panose="020B0604020202020204" pitchFamily="34" charset="0"/>
              </a:rPr>
              <a:t>     •</a:t>
            </a:r>
            <a:r>
              <a:rPr lang="en-US" sz="2800" b="0" i="0" u="none" strike="noStrike" baseline="0" dirty="0">
                <a:solidFill>
                  <a:srgbClr val="767070"/>
                </a:solidFill>
                <a:latin typeface="Abadi" panose="020B0604020104020204" pitchFamily="34" charset="0"/>
              </a:rPr>
              <a:t>Data that was collected until this step were normalized, divided in training and test data sets and evaluated by four different classification models, being the accuracy of each model evaluated using different combinations of parameters.</a:t>
            </a:r>
          </a:p>
          <a:p>
            <a:endParaRPr lang="en-IN" dirty="0"/>
          </a:p>
        </p:txBody>
      </p:sp>
    </p:spTree>
    <p:extLst>
      <p:ext uri="{BB962C8B-B14F-4D97-AF65-F5344CB8AC3E}">
        <p14:creationId xmlns:p14="http://schemas.microsoft.com/office/powerpoint/2010/main" val="648217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l"/>
            <a:endParaRPr lang="en-IN" sz="1200" b="0" i="0" u="none" strike="noStrike" baseline="0" dirty="0">
              <a:solidFill>
                <a:srgbClr val="000000"/>
              </a:solidFill>
              <a:latin typeface="Abadi" panose="020B0604020104020204" pitchFamily="34" charset="0"/>
            </a:endParaRPr>
          </a:p>
          <a:p>
            <a:r>
              <a:rPr lang="en-US" sz="2200" b="0" i="0" u="none" strike="noStrike" baseline="0" dirty="0">
                <a:solidFill>
                  <a:srgbClr val="292929"/>
                </a:solidFill>
                <a:latin typeface="Abadi" panose="020B0604020104020204" pitchFamily="34" charset="0"/>
              </a:rPr>
              <a:t>Data sets were collected from Space X API (https://api.spacexdata.com/v4/rockets/) and from Wikipedia (https://en.wikipedia.org/wiki/List_of_Falcon/_9/_and_Falcon_Heavy_launches), using web scraping technics.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gn="l"/>
            <a:endParaRPr lang="en-IN" sz="1200" b="0" i="0" u="none" strike="noStrike" baseline="0" dirty="0">
              <a:solidFill>
                <a:srgbClr val="000000"/>
              </a:solidFill>
              <a:latin typeface="Abadi" panose="020B0604020104020204" pitchFamily="34" charset="0"/>
            </a:endParaRPr>
          </a:p>
          <a:p>
            <a:r>
              <a:rPr lang="en-US" sz="2200" b="0" i="0" u="none" strike="noStrike" baseline="0" dirty="0">
                <a:solidFill>
                  <a:srgbClr val="292929"/>
                </a:solidFill>
                <a:latin typeface="Abadi" panose="020B0604020104020204" pitchFamily="34" charset="0"/>
              </a:rPr>
              <a:t>SpaceX offers a public API from where data can be obtained and then used;</a:t>
            </a:r>
          </a:p>
          <a:p>
            <a:r>
              <a:rPr lang="en-US" sz="2200" b="0" i="0" u="none" strike="noStrike" baseline="0" dirty="0">
                <a:solidFill>
                  <a:srgbClr val="292929"/>
                </a:solidFill>
                <a:latin typeface="Arial" panose="020B0604020202020204" pitchFamily="34" charset="0"/>
              </a:rPr>
              <a:t>•</a:t>
            </a:r>
            <a:r>
              <a:rPr lang="en-US" sz="2200" b="0" i="0" u="none" strike="noStrike" baseline="0" dirty="0">
                <a:solidFill>
                  <a:srgbClr val="292929"/>
                </a:solidFill>
                <a:latin typeface="Abadi" panose="020B0604020104020204" pitchFamily="34" charset="0"/>
              </a:rPr>
              <a:t>This API was used according to the flowchart beside and then data is persisted.</a:t>
            </a:r>
          </a:p>
          <a:p>
            <a:pPr>
              <a:lnSpc>
                <a:spcPct val="100000"/>
              </a:lnSpc>
              <a:spcBef>
                <a:spcPts val="1400"/>
              </a:spcBef>
            </a:pPr>
            <a:endParaRPr lang="en-US" sz="2200" dirty="0">
              <a:solidFill>
                <a:schemeClr val="accent3">
                  <a:lumMod val="25000"/>
                </a:schemeClr>
              </a:solidFill>
              <a:latin typeface="Abadi"/>
            </a:endParaRPr>
          </a:p>
          <a:p>
            <a:r>
              <a:rPr lang="en-US" dirty="0" err="1"/>
              <a:t>Github</a:t>
            </a:r>
            <a:r>
              <a:rPr lang="en-US" dirty="0"/>
              <a:t> Link - </a:t>
            </a:r>
            <a:r>
              <a:rPr lang="en-IN" dirty="0">
                <a:hlinkClick r:id="rId3"/>
              </a:rPr>
              <a:t>Python-Data-Science/</a:t>
            </a:r>
            <a:r>
              <a:rPr lang="en-IN" dirty="0" err="1">
                <a:hlinkClick r:id="rId3"/>
              </a:rPr>
              <a:t>spacex</a:t>
            </a:r>
            <a:r>
              <a:rPr lang="en-IN" dirty="0">
                <a:hlinkClick r:id="rId3"/>
              </a:rPr>
              <a:t>-data-</a:t>
            </a:r>
            <a:r>
              <a:rPr lang="en-IN" dirty="0" err="1">
                <a:hlinkClick r:id="rId3"/>
              </a:rPr>
              <a:t>collection.ipynb</a:t>
            </a:r>
            <a:r>
              <a:rPr lang="en-IN" dirty="0">
                <a:hlinkClick r:id="rId3"/>
              </a:rPr>
              <a:t> at main · Snigdha1078/Python-Data-Science · GitHub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B7E36220-279C-FB15-57E6-82BEE9D83C64}"/>
              </a:ext>
            </a:extLst>
          </p:cNvPr>
          <p:cNvSpPr/>
          <p:nvPr/>
        </p:nvSpPr>
        <p:spPr>
          <a:xfrm>
            <a:off x="7588138" y="1800225"/>
            <a:ext cx="2105247" cy="723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200" b="1" i="0" dirty="0">
              <a:solidFill>
                <a:srgbClr val="000000"/>
              </a:solidFill>
              <a:effectLst/>
              <a:latin typeface="var(--jp-content-font-family)"/>
            </a:endParaRPr>
          </a:p>
          <a:p>
            <a:pPr algn="l"/>
            <a:endParaRPr lang="en-US" sz="1200" b="1" dirty="0">
              <a:solidFill>
                <a:srgbClr val="000000"/>
              </a:solidFill>
              <a:latin typeface="var(--jp-content-font-family)"/>
            </a:endParaRPr>
          </a:p>
          <a:p>
            <a:pPr algn="l"/>
            <a:endParaRPr lang="en-US" sz="1200" b="1" i="0" dirty="0">
              <a:solidFill>
                <a:srgbClr val="000000"/>
              </a:solidFill>
              <a:effectLst/>
              <a:latin typeface="var(--jp-content-font-family)"/>
            </a:endParaRPr>
          </a:p>
          <a:p>
            <a:pPr algn="l"/>
            <a:r>
              <a:rPr lang="en-US" sz="1200" b="1" i="0" dirty="0">
                <a:solidFill>
                  <a:srgbClr val="000000"/>
                </a:solidFill>
                <a:effectLst/>
                <a:latin typeface="var(--jp-content-font-family)"/>
              </a:rPr>
              <a:t>Request and parse the SpaceX launch data using the GET request</a:t>
            </a:r>
          </a:p>
          <a:p>
            <a:br>
              <a:rPr lang="en-US" b="0" i="0" dirty="0">
                <a:solidFill>
                  <a:srgbClr val="000000"/>
                </a:solidFill>
                <a:effectLst/>
                <a:latin typeface="-apple-system"/>
              </a:rPr>
            </a:br>
            <a:endParaRPr lang="en-IN" dirty="0"/>
          </a:p>
        </p:txBody>
      </p:sp>
      <p:sp>
        <p:nvSpPr>
          <p:cNvPr id="7" name="Rectangle: Rounded Corners 6">
            <a:extLst>
              <a:ext uri="{FF2B5EF4-FFF2-40B4-BE49-F238E27FC236}">
                <a16:creationId xmlns:a16="http://schemas.microsoft.com/office/drawing/2014/main" id="{BC2B1418-B7F2-BB3D-377F-63DAE97E7B64}"/>
              </a:ext>
            </a:extLst>
          </p:cNvPr>
          <p:cNvSpPr/>
          <p:nvPr/>
        </p:nvSpPr>
        <p:spPr>
          <a:xfrm>
            <a:off x="7588138" y="2897946"/>
            <a:ext cx="2105247" cy="723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en-US" sz="1200" b="1" i="0" u="none" strike="noStrike" cap="none" normalizeH="0" baseline="0" dirty="0">
                <a:ln>
                  <a:noFill/>
                </a:ln>
                <a:solidFill>
                  <a:schemeClr val="tx1"/>
                </a:solidFill>
                <a:effectLst/>
                <a:latin typeface="-apple-system"/>
              </a:rPr>
              <a:t>Filter the </a:t>
            </a:r>
            <a:r>
              <a:rPr lang="en-US" altLang="en-US" sz="1200" b="1" dirty="0" err="1">
                <a:solidFill>
                  <a:schemeClr val="tx1"/>
                </a:solidFill>
                <a:latin typeface="-apple-system"/>
              </a:rPr>
              <a:t>D</a:t>
            </a:r>
            <a:r>
              <a:rPr kumimoji="0" lang="en-US" altLang="en-US" sz="1200" b="1" i="0" u="none" strike="noStrike" cap="none" normalizeH="0" baseline="0" dirty="0" err="1">
                <a:ln>
                  <a:noFill/>
                </a:ln>
                <a:solidFill>
                  <a:schemeClr val="tx1"/>
                </a:solidFill>
                <a:effectLst/>
                <a:latin typeface="-apple-system"/>
              </a:rPr>
              <a:t>ataframe</a:t>
            </a:r>
            <a:r>
              <a:rPr kumimoji="0" lang="en-US" altLang="en-US" sz="1200" b="1" i="0" u="none" strike="noStrike" cap="none" normalizeH="0" baseline="0" dirty="0">
                <a:ln>
                  <a:noFill/>
                </a:ln>
                <a:solidFill>
                  <a:schemeClr val="tx1"/>
                </a:solidFill>
                <a:effectLst/>
                <a:latin typeface="-apple-system"/>
              </a:rPr>
              <a:t> to only include </a:t>
            </a:r>
            <a:r>
              <a:rPr kumimoji="0" lang="en-US" altLang="en-US" sz="1200" b="1" i="0" u="none" strike="noStrike" cap="none" normalizeH="0" baseline="0" dirty="0">
                <a:ln>
                  <a:noFill/>
                </a:ln>
                <a:solidFill>
                  <a:schemeClr val="tx1"/>
                </a:solidFill>
                <a:effectLst/>
                <a:latin typeface="var(--jp-code-font-family)"/>
              </a:rPr>
              <a:t>Falcon 9</a:t>
            </a:r>
            <a:r>
              <a:rPr kumimoji="0" lang="en-US" altLang="en-US" sz="1200" b="1" i="0" u="none" strike="noStrike" cap="none" normalizeH="0" baseline="0" dirty="0">
                <a:ln>
                  <a:noFill/>
                </a:ln>
                <a:solidFill>
                  <a:schemeClr val="tx1"/>
                </a:solidFill>
                <a:effectLst/>
                <a:latin typeface="-apple-system"/>
              </a:rPr>
              <a:t> launches</a:t>
            </a:r>
          </a:p>
          <a:p>
            <a:pPr algn="ctr"/>
            <a:endParaRPr lang="en-IN" dirty="0"/>
          </a:p>
        </p:txBody>
      </p:sp>
      <p:sp>
        <p:nvSpPr>
          <p:cNvPr id="8" name="Rectangle: Rounded Corners 7">
            <a:extLst>
              <a:ext uri="{FF2B5EF4-FFF2-40B4-BE49-F238E27FC236}">
                <a16:creationId xmlns:a16="http://schemas.microsoft.com/office/drawing/2014/main" id="{521311BA-90D0-F3C8-3FFE-91A4D88958FC}"/>
              </a:ext>
            </a:extLst>
          </p:cNvPr>
          <p:cNvSpPr/>
          <p:nvPr/>
        </p:nvSpPr>
        <p:spPr>
          <a:xfrm>
            <a:off x="7588138" y="4087047"/>
            <a:ext cx="2105247" cy="723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Deal with missing values</a:t>
            </a:r>
          </a:p>
        </p:txBody>
      </p:sp>
      <p:sp>
        <p:nvSpPr>
          <p:cNvPr id="9" name="Rectangle: Rounded Corners 8">
            <a:extLst>
              <a:ext uri="{FF2B5EF4-FFF2-40B4-BE49-F238E27FC236}">
                <a16:creationId xmlns:a16="http://schemas.microsoft.com/office/drawing/2014/main" id="{8E56DFF9-6D2E-36EC-B3A6-F53BCC0DB6B9}"/>
              </a:ext>
            </a:extLst>
          </p:cNvPr>
          <p:cNvSpPr/>
          <p:nvPr/>
        </p:nvSpPr>
        <p:spPr>
          <a:xfrm>
            <a:off x="7588138" y="5276148"/>
            <a:ext cx="2105247" cy="723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Copy the changes and save it in csv</a:t>
            </a:r>
          </a:p>
        </p:txBody>
      </p:sp>
      <p:sp>
        <p:nvSpPr>
          <p:cNvPr id="10" name="Arrow: Down 9">
            <a:extLst>
              <a:ext uri="{FF2B5EF4-FFF2-40B4-BE49-F238E27FC236}">
                <a16:creationId xmlns:a16="http://schemas.microsoft.com/office/drawing/2014/main" id="{5E38ABE4-FBC4-5E4D-FAE9-E0E02EC5579D}"/>
              </a:ext>
            </a:extLst>
          </p:cNvPr>
          <p:cNvSpPr/>
          <p:nvPr/>
        </p:nvSpPr>
        <p:spPr>
          <a:xfrm>
            <a:off x="8537945" y="2508316"/>
            <a:ext cx="176827" cy="3896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4A7CEF92-640A-7DFA-B4B3-DFFD50FD3728}"/>
              </a:ext>
            </a:extLst>
          </p:cNvPr>
          <p:cNvSpPr/>
          <p:nvPr/>
        </p:nvSpPr>
        <p:spPr>
          <a:xfrm>
            <a:off x="8513518" y="3620960"/>
            <a:ext cx="176827" cy="4660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13974CE2-F0C4-355F-60B0-B7A98C321232}"/>
              </a:ext>
            </a:extLst>
          </p:cNvPr>
          <p:cNvSpPr/>
          <p:nvPr/>
        </p:nvSpPr>
        <p:spPr>
          <a:xfrm>
            <a:off x="8513517" y="4791635"/>
            <a:ext cx="176827" cy="4660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351</TotalTime>
  <Words>2177</Words>
  <Application>Microsoft Office PowerPoint</Application>
  <PresentationFormat>Widescreen</PresentationFormat>
  <Paragraphs>361</Paragraphs>
  <Slides>50</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Abadi</vt:lpstr>
      <vt:lpstr>-apple-system</vt:lpstr>
      <vt:lpstr>Arial</vt:lpstr>
      <vt:lpstr>Calibri</vt:lpstr>
      <vt:lpstr>Calibri Light</vt:lpstr>
      <vt:lpstr>IBM Plex Mono SemiBold</vt:lpstr>
      <vt:lpstr>IBM Plex Mono Text</vt:lpstr>
      <vt:lpstr>var(--jp-code-font-family)</vt:lpstr>
      <vt:lpstr>var(--jp-content-font-family)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Snigdha Narayan</cp:lastModifiedBy>
  <cp:revision>200</cp:revision>
  <dcterms:created xsi:type="dcterms:W3CDTF">2021-04-29T18:58:34Z</dcterms:created>
  <dcterms:modified xsi:type="dcterms:W3CDTF">2023-01-18T06:17:32Z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